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697" r:id="rId3"/>
  </p:sldMasterIdLst>
  <p:notesMasterIdLst>
    <p:notesMasterId r:id="rId84"/>
  </p:notesMasterIdLst>
  <p:handoutMasterIdLst>
    <p:handoutMasterId r:id="rId85"/>
  </p:handoutMasterIdLst>
  <p:sldIdLst>
    <p:sldId id="483" r:id="rId4"/>
    <p:sldId id="554" r:id="rId5"/>
    <p:sldId id="400" r:id="rId6"/>
    <p:sldId id="416" r:id="rId7"/>
    <p:sldId id="467" r:id="rId8"/>
    <p:sldId id="481" r:id="rId9"/>
    <p:sldId id="470" r:id="rId10"/>
    <p:sldId id="482" r:id="rId11"/>
    <p:sldId id="459" r:id="rId12"/>
    <p:sldId id="466" r:id="rId13"/>
    <p:sldId id="476" r:id="rId14"/>
    <p:sldId id="553" r:id="rId15"/>
    <p:sldId id="484" r:id="rId16"/>
    <p:sldId id="485" r:id="rId17"/>
    <p:sldId id="486" r:id="rId18"/>
    <p:sldId id="487" r:id="rId19"/>
    <p:sldId id="488" r:id="rId20"/>
    <p:sldId id="489" r:id="rId21"/>
    <p:sldId id="490" r:id="rId22"/>
    <p:sldId id="491" r:id="rId23"/>
    <p:sldId id="492" r:id="rId24"/>
    <p:sldId id="493" r:id="rId25"/>
    <p:sldId id="494" r:id="rId26"/>
    <p:sldId id="495" r:id="rId27"/>
    <p:sldId id="496" r:id="rId28"/>
    <p:sldId id="497" r:id="rId29"/>
    <p:sldId id="498" r:id="rId30"/>
    <p:sldId id="499" r:id="rId31"/>
    <p:sldId id="500" r:id="rId32"/>
    <p:sldId id="501" r:id="rId33"/>
    <p:sldId id="502" r:id="rId34"/>
    <p:sldId id="503" r:id="rId35"/>
    <p:sldId id="504" r:id="rId36"/>
    <p:sldId id="505" r:id="rId37"/>
    <p:sldId id="506" r:id="rId38"/>
    <p:sldId id="507" r:id="rId39"/>
    <p:sldId id="508" r:id="rId40"/>
    <p:sldId id="509" r:id="rId41"/>
    <p:sldId id="510" r:id="rId42"/>
    <p:sldId id="511" r:id="rId43"/>
    <p:sldId id="512" r:id="rId44"/>
    <p:sldId id="513" r:id="rId45"/>
    <p:sldId id="514" r:id="rId46"/>
    <p:sldId id="515" r:id="rId47"/>
    <p:sldId id="516" r:id="rId48"/>
    <p:sldId id="517" r:id="rId49"/>
    <p:sldId id="518" r:id="rId50"/>
    <p:sldId id="519" r:id="rId51"/>
    <p:sldId id="520" r:id="rId52"/>
    <p:sldId id="521" r:id="rId53"/>
    <p:sldId id="522" r:id="rId54"/>
    <p:sldId id="523" r:id="rId55"/>
    <p:sldId id="524" r:id="rId56"/>
    <p:sldId id="525" r:id="rId57"/>
    <p:sldId id="526" r:id="rId58"/>
    <p:sldId id="527" r:id="rId59"/>
    <p:sldId id="528" r:id="rId60"/>
    <p:sldId id="529" r:id="rId61"/>
    <p:sldId id="530" r:id="rId62"/>
    <p:sldId id="531" r:id="rId63"/>
    <p:sldId id="532" r:id="rId64"/>
    <p:sldId id="533" r:id="rId65"/>
    <p:sldId id="534" r:id="rId66"/>
    <p:sldId id="535" r:id="rId67"/>
    <p:sldId id="536" r:id="rId68"/>
    <p:sldId id="537" r:id="rId69"/>
    <p:sldId id="538" r:id="rId70"/>
    <p:sldId id="539" r:id="rId71"/>
    <p:sldId id="540" r:id="rId72"/>
    <p:sldId id="541" r:id="rId73"/>
    <p:sldId id="542" r:id="rId74"/>
    <p:sldId id="543" r:id="rId75"/>
    <p:sldId id="545" r:id="rId76"/>
    <p:sldId id="546" r:id="rId77"/>
    <p:sldId id="547" r:id="rId78"/>
    <p:sldId id="548" r:id="rId79"/>
    <p:sldId id="549" r:id="rId80"/>
    <p:sldId id="550" r:id="rId81"/>
    <p:sldId id="551" r:id="rId82"/>
    <p:sldId id="552" r:id="rId83"/>
  </p:sldIdLst>
  <p:sldSz cx="9144000" cy="6858000" type="screen4x3"/>
  <p:notesSz cx="6797675" cy="98742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11"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E6B9B8"/>
    <a:srgbClr val="95B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2017" autoAdjust="0"/>
  </p:normalViewPr>
  <p:slideViewPr>
    <p:cSldViewPr>
      <p:cViewPr>
        <p:scale>
          <a:sx n="86" d="100"/>
          <a:sy n="86" d="100"/>
        </p:scale>
        <p:origin x="-2238" y="-4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9" d="100"/>
          <a:sy n="69" d="100"/>
        </p:scale>
        <p:origin x="-2838" y="-108"/>
      </p:cViewPr>
      <p:guideLst>
        <p:guide orient="horz" pos="3111"/>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60" cy="493713"/>
          </a:xfrm>
          <a:prstGeom prst="rect">
            <a:avLst/>
          </a:prstGeom>
        </p:spPr>
        <p:txBody>
          <a:bodyPr vert="horz" lIns="91824" tIns="45912" rIns="91824" bIns="45912" rtlCol="0"/>
          <a:lstStyle>
            <a:lvl1pPr algn="l">
              <a:defRPr sz="1200"/>
            </a:lvl1pPr>
          </a:lstStyle>
          <a:p>
            <a:endParaRPr lang="fr-FR"/>
          </a:p>
        </p:txBody>
      </p:sp>
      <p:sp>
        <p:nvSpPr>
          <p:cNvPr id="3" name="Espace réservé de la date 2"/>
          <p:cNvSpPr>
            <a:spLocks noGrp="1"/>
          </p:cNvSpPr>
          <p:nvPr>
            <p:ph type="dt" sz="quarter" idx="1"/>
          </p:nvPr>
        </p:nvSpPr>
        <p:spPr>
          <a:xfrm>
            <a:off x="3850442" y="0"/>
            <a:ext cx="2945660" cy="493713"/>
          </a:xfrm>
          <a:prstGeom prst="rect">
            <a:avLst/>
          </a:prstGeom>
        </p:spPr>
        <p:txBody>
          <a:bodyPr vert="horz" lIns="91824" tIns="45912" rIns="91824" bIns="45912" rtlCol="0"/>
          <a:lstStyle>
            <a:lvl1pPr algn="r">
              <a:defRPr sz="1200"/>
            </a:lvl1pPr>
          </a:lstStyle>
          <a:p>
            <a:fld id="{8ED3BFEB-0087-4AFE-9DA1-9F6EF428B838}" type="datetimeFigureOut">
              <a:rPr lang="fr-FR" smtClean="0"/>
              <a:pPr/>
              <a:t>26/05/2014</a:t>
            </a:fld>
            <a:endParaRPr lang="fr-FR"/>
          </a:p>
        </p:txBody>
      </p:sp>
      <p:sp>
        <p:nvSpPr>
          <p:cNvPr id="4" name="Espace réservé du pied de page 3"/>
          <p:cNvSpPr>
            <a:spLocks noGrp="1"/>
          </p:cNvSpPr>
          <p:nvPr>
            <p:ph type="ftr" sz="quarter" idx="2"/>
          </p:nvPr>
        </p:nvSpPr>
        <p:spPr>
          <a:xfrm>
            <a:off x="0" y="9378824"/>
            <a:ext cx="2945660" cy="493713"/>
          </a:xfrm>
          <a:prstGeom prst="rect">
            <a:avLst/>
          </a:prstGeom>
        </p:spPr>
        <p:txBody>
          <a:bodyPr vert="horz" lIns="91824" tIns="45912" rIns="91824" bIns="45912"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2" y="9378824"/>
            <a:ext cx="2945660" cy="493713"/>
          </a:xfrm>
          <a:prstGeom prst="rect">
            <a:avLst/>
          </a:prstGeom>
        </p:spPr>
        <p:txBody>
          <a:bodyPr vert="horz" lIns="91824" tIns="45912" rIns="91824" bIns="45912" rtlCol="0" anchor="b"/>
          <a:lstStyle>
            <a:lvl1pPr algn="r">
              <a:defRPr sz="1200"/>
            </a:lvl1pPr>
          </a:lstStyle>
          <a:p>
            <a:fld id="{133022D3-32BC-45CE-9E64-15D4DDB8D291}" type="slidenum">
              <a:rPr lang="fr-FR" smtClean="0"/>
              <a:pPr/>
              <a:t>‹N°›</a:t>
            </a:fld>
            <a:endParaRPr lang="fr-FR"/>
          </a:p>
        </p:txBody>
      </p:sp>
    </p:spTree>
    <p:extLst>
      <p:ext uri="{BB962C8B-B14F-4D97-AF65-F5344CB8AC3E}">
        <p14:creationId xmlns:p14="http://schemas.microsoft.com/office/powerpoint/2010/main" val="1573810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60" cy="493713"/>
          </a:xfrm>
          <a:prstGeom prst="rect">
            <a:avLst/>
          </a:prstGeom>
        </p:spPr>
        <p:txBody>
          <a:bodyPr vert="horz" lIns="91824" tIns="45912" rIns="91824" bIns="45912" rtlCol="0"/>
          <a:lstStyle>
            <a:lvl1pPr algn="l">
              <a:defRPr sz="1200"/>
            </a:lvl1pPr>
          </a:lstStyle>
          <a:p>
            <a:endParaRPr lang="fr-FR"/>
          </a:p>
        </p:txBody>
      </p:sp>
      <p:sp>
        <p:nvSpPr>
          <p:cNvPr id="3" name="Espace réservé de la date 2"/>
          <p:cNvSpPr>
            <a:spLocks noGrp="1"/>
          </p:cNvSpPr>
          <p:nvPr>
            <p:ph type="dt" idx="1"/>
          </p:nvPr>
        </p:nvSpPr>
        <p:spPr>
          <a:xfrm>
            <a:off x="3850442" y="0"/>
            <a:ext cx="2945660" cy="493713"/>
          </a:xfrm>
          <a:prstGeom prst="rect">
            <a:avLst/>
          </a:prstGeom>
        </p:spPr>
        <p:txBody>
          <a:bodyPr vert="horz" lIns="91824" tIns="45912" rIns="91824" bIns="45912" rtlCol="0"/>
          <a:lstStyle>
            <a:lvl1pPr algn="r">
              <a:defRPr sz="1200"/>
            </a:lvl1pPr>
          </a:lstStyle>
          <a:p>
            <a:fld id="{5BC4E839-FF10-4D12-8AD1-76357CBFB4BA}" type="datetimeFigureOut">
              <a:rPr lang="fr-FR" smtClean="0"/>
              <a:pPr/>
              <a:t>26/05/2014</a:t>
            </a:fld>
            <a:endParaRPr lang="fr-FR"/>
          </a:p>
        </p:txBody>
      </p:sp>
      <p:sp>
        <p:nvSpPr>
          <p:cNvPr id="4" name="Espace réservé de l'image des diapositives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824" tIns="45912" rIns="91824" bIns="45912" rtlCol="0" anchor="ctr"/>
          <a:lstStyle/>
          <a:p>
            <a:endParaRPr lang="fr-FR"/>
          </a:p>
        </p:txBody>
      </p:sp>
      <p:sp>
        <p:nvSpPr>
          <p:cNvPr id="5" name="Espace réservé des commentaires 4"/>
          <p:cNvSpPr>
            <a:spLocks noGrp="1"/>
          </p:cNvSpPr>
          <p:nvPr>
            <p:ph type="body" sz="quarter" idx="3"/>
          </p:nvPr>
        </p:nvSpPr>
        <p:spPr>
          <a:xfrm>
            <a:off x="679768" y="4690269"/>
            <a:ext cx="5438140" cy="4443413"/>
          </a:xfrm>
          <a:prstGeom prst="rect">
            <a:avLst/>
          </a:prstGeom>
        </p:spPr>
        <p:txBody>
          <a:bodyPr vert="horz" lIns="91824" tIns="45912" rIns="91824" bIns="45912"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378824"/>
            <a:ext cx="2945660" cy="493713"/>
          </a:xfrm>
          <a:prstGeom prst="rect">
            <a:avLst/>
          </a:prstGeom>
        </p:spPr>
        <p:txBody>
          <a:bodyPr vert="horz" lIns="91824" tIns="45912" rIns="91824" bIns="45912"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2" y="9378824"/>
            <a:ext cx="2945660" cy="493713"/>
          </a:xfrm>
          <a:prstGeom prst="rect">
            <a:avLst/>
          </a:prstGeom>
        </p:spPr>
        <p:txBody>
          <a:bodyPr vert="horz" lIns="91824" tIns="45912" rIns="91824" bIns="45912" rtlCol="0" anchor="b"/>
          <a:lstStyle>
            <a:lvl1pPr algn="r">
              <a:defRPr sz="1200"/>
            </a:lvl1pPr>
          </a:lstStyle>
          <a:p>
            <a:fld id="{687C51E2-4AE6-4785-9A1D-C4EB258C1E65}" type="slidenum">
              <a:rPr lang="fr-FR" smtClean="0"/>
              <a:pPr/>
              <a:t>‹N°›</a:t>
            </a:fld>
            <a:endParaRPr lang="fr-FR"/>
          </a:p>
        </p:txBody>
      </p:sp>
    </p:spTree>
    <p:extLst>
      <p:ext uri="{BB962C8B-B14F-4D97-AF65-F5344CB8AC3E}">
        <p14:creationId xmlns:p14="http://schemas.microsoft.com/office/powerpoint/2010/main" val="1699046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687C51E2-4AE6-4785-9A1D-C4EB258C1E65}" type="slidenum">
              <a:rPr lang="fr-FR" smtClean="0">
                <a:solidFill>
                  <a:prstClr val="black"/>
                </a:solidFill>
              </a:rPr>
              <a:pPr/>
              <a:t>3</a:t>
            </a:fld>
            <a:endParaRPr lang="fr-FR">
              <a:solidFill>
                <a:prstClr val="black"/>
              </a:solidFill>
            </a:endParaRPr>
          </a:p>
        </p:txBody>
      </p:sp>
    </p:spTree>
    <p:extLst>
      <p:ext uri="{BB962C8B-B14F-4D97-AF65-F5344CB8AC3E}">
        <p14:creationId xmlns:p14="http://schemas.microsoft.com/office/powerpoint/2010/main" val="3985676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 De nombreuses actions se passent également à l’échelle régionale ! Pour</a:t>
            </a:r>
            <a:r>
              <a:rPr lang="fr-FR" baseline="0" dirty="0" smtClean="0"/>
              <a:t> en savoir plus sur les actions nationales et régionales, n’hésitez pas à me contacter.</a:t>
            </a:r>
            <a:endParaRPr lang="fr-FR" dirty="0"/>
          </a:p>
        </p:txBody>
      </p:sp>
      <p:sp>
        <p:nvSpPr>
          <p:cNvPr id="4" name="Espace réservé du numéro de diapositive 3"/>
          <p:cNvSpPr>
            <a:spLocks noGrp="1"/>
          </p:cNvSpPr>
          <p:nvPr>
            <p:ph type="sldNum" sz="quarter" idx="10"/>
          </p:nvPr>
        </p:nvSpPr>
        <p:spPr/>
        <p:txBody>
          <a:bodyPr/>
          <a:lstStyle/>
          <a:p>
            <a:fld id="{687C51E2-4AE6-4785-9A1D-C4EB258C1E65}"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4140723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24E58D3-6397-49DB-BBAB-7BA8CE610179}" type="slidenum">
              <a:rPr lang="fr-FR" smtClean="0"/>
              <a:pPr/>
              <a:t>57</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p:spPr>
        <p:txBody>
          <a:bodyPr/>
          <a:lstStyle>
            <a:lvl1pPr eaLnBrk="0">
              <a:tabLst>
                <a:tab pos="660906" algn="l"/>
                <a:tab pos="1321812" algn="l"/>
                <a:tab pos="1982717" algn="l"/>
                <a:tab pos="2643624" algn="l"/>
              </a:tabLst>
              <a:defRPr>
                <a:solidFill>
                  <a:schemeClr val="tx1"/>
                </a:solidFill>
                <a:latin typeface="Arial" charset="0"/>
                <a:ea typeface="Lucida Sans Unicode" pitchFamily="34" charset="0"/>
                <a:cs typeface="Lucida Sans Unicode" pitchFamily="34" charset="0"/>
              </a:defRPr>
            </a:lvl1pPr>
            <a:lvl2pPr eaLnBrk="0">
              <a:tabLst>
                <a:tab pos="660906" algn="l"/>
                <a:tab pos="1321812" algn="l"/>
                <a:tab pos="1982717" algn="l"/>
                <a:tab pos="2643624" algn="l"/>
              </a:tabLst>
              <a:defRPr>
                <a:solidFill>
                  <a:schemeClr val="tx1"/>
                </a:solidFill>
                <a:latin typeface="Arial" charset="0"/>
                <a:ea typeface="Lucida Sans Unicode" pitchFamily="34" charset="0"/>
                <a:cs typeface="Lucida Sans Unicode" pitchFamily="34" charset="0"/>
              </a:defRPr>
            </a:lvl2pPr>
            <a:lvl3pPr eaLnBrk="0">
              <a:tabLst>
                <a:tab pos="660906" algn="l"/>
                <a:tab pos="1321812" algn="l"/>
                <a:tab pos="1982717" algn="l"/>
                <a:tab pos="2643624" algn="l"/>
              </a:tabLst>
              <a:defRPr>
                <a:solidFill>
                  <a:schemeClr val="tx1"/>
                </a:solidFill>
                <a:latin typeface="Arial" charset="0"/>
                <a:ea typeface="Lucida Sans Unicode" pitchFamily="34" charset="0"/>
                <a:cs typeface="Lucida Sans Unicode" pitchFamily="34" charset="0"/>
              </a:defRPr>
            </a:lvl3pPr>
            <a:lvl4pPr eaLnBrk="0">
              <a:tabLst>
                <a:tab pos="660906" algn="l"/>
                <a:tab pos="1321812" algn="l"/>
                <a:tab pos="1982717" algn="l"/>
                <a:tab pos="2643624" algn="l"/>
              </a:tabLst>
              <a:defRPr>
                <a:solidFill>
                  <a:schemeClr val="tx1"/>
                </a:solidFill>
                <a:latin typeface="Arial" charset="0"/>
                <a:ea typeface="Lucida Sans Unicode" pitchFamily="34" charset="0"/>
                <a:cs typeface="Lucida Sans Unicode" pitchFamily="34" charset="0"/>
              </a:defRPr>
            </a:lvl4pPr>
            <a:lvl5pPr eaLnBrk="0">
              <a:tabLst>
                <a:tab pos="660906" algn="l"/>
                <a:tab pos="1321812" algn="l"/>
                <a:tab pos="1982717" algn="l"/>
                <a:tab pos="2643624" algn="l"/>
              </a:tabLst>
              <a:defRPr>
                <a:solidFill>
                  <a:schemeClr val="tx1"/>
                </a:solidFill>
                <a:latin typeface="Arial" charset="0"/>
                <a:ea typeface="Lucida Sans Unicode" pitchFamily="34" charset="0"/>
                <a:cs typeface="Lucida Sans Unicode" pitchFamily="34" charset="0"/>
              </a:defRPr>
            </a:lvl5pPr>
            <a:lvl6pPr marL="2417724" indent="-219793" defTabSz="431956" eaLnBrk="0" fontAlgn="base" hangingPunct="0">
              <a:lnSpc>
                <a:spcPct val="93000"/>
              </a:lnSpc>
              <a:spcBef>
                <a:spcPct val="0"/>
              </a:spcBef>
              <a:spcAft>
                <a:spcPct val="0"/>
              </a:spcAft>
              <a:buClr>
                <a:srgbClr val="000000"/>
              </a:buClr>
              <a:buSzPct val="100000"/>
              <a:buFont typeface="Times New Roman" pitchFamily="18" charset="0"/>
              <a:tabLst>
                <a:tab pos="660906" algn="l"/>
                <a:tab pos="1321812" algn="l"/>
                <a:tab pos="1982717" algn="l"/>
                <a:tab pos="2643624" algn="l"/>
              </a:tabLst>
              <a:defRPr>
                <a:solidFill>
                  <a:schemeClr val="tx1"/>
                </a:solidFill>
                <a:latin typeface="Arial" charset="0"/>
                <a:ea typeface="Lucida Sans Unicode" pitchFamily="34" charset="0"/>
                <a:cs typeface="Lucida Sans Unicode" pitchFamily="34" charset="0"/>
              </a:defRPr>
            </a:lvl6pPr>
            <a:lvl7pPr marL="2857311" indent="-219793" defTabSz="431956" eaLnBrk="0" fontAlgn="base" hangingPunct="0">
              <a:lnSpc>
                <a:spcPct val="93000"/>
              </a:lnSpc>
              <a:spcBef>
                <a:spcPct val="0"/>
              </a:spcBef>
              <a:spcAft>
                <a:spcPct val="0"/>
              </a:spcAft>
              <a:buClr>
                <a:srgbClr val="000000"/>
              </a:buClr>
              <a:buSzPct val="100000"/>
              <a:buFont typeface="Times New Roman" pitchFamily="18" charset="0"/>
              <a:tabLst>
                <a:tab pos="660906" algn="l"/>
                <a:tab pos="1321812" algn="l"/>
                <a:tab pos="1982717" algn="l"/>
                <a:tab pos="2643624" algn="l"/>
              </a:tabLst>
              <a:defRPr>
                <a:solidFill>
                  <a:schemeClr val="tx1"/>
                </a:solidFill>
                <a:latin typeface="Arial" charset="0"/>
                <a:ea typeface="Lucida Sans Unicode" pitchFamily="34" charset="0"/>
                <a:cs typeface="Lucida Sans Unicode" pitchFamily="34" charset="0"/>
              </a:defRPr>
            </a:lvl7pPr>
            <a:lvl8pPr marL="3296898" indent="-219793" defTabSz="431956" eaLnBrk="0" fontAlgn="base" hangingPunct="0">
              <a:lnSpc>
                <a:spcPct val="93000"/>
              </a:lnSpc>
              <a:spcBef>
                <a:spcPct val="0"/>
              </a:spcBef>
              <a:spcAft>
                <a:spcPct val="0"/>
              </a:spcAft>
              <a:buClr>
                <a:srgbClr val="000000"/>
              </a:buClr>
              <a:buSzPct val="100000"/>
              <a:buFont typeface="Times New Roman" pitchFamily="18" charset="0"/>
              <a:tabLst>
                <a:tab pos="660906" algn="l"/>
                <a:tab pos="1321812" algn="l"/>
                <a:tab pos="1982717" algn="l"/>
                <a:tab pos="2643624" algn="l"/>
              </a:tabLst>
              <a:defRPr>
                <a:solidFill>
                  <a:schemeClr val="tx1"/>
                </a:solidFill>
                <a:latin typeface="Arial" charset="0"/>
                <a:ea typeface="Lucida Sans Unicode" pitchFamily="34" charset="0"/>
                <a:cs typeface="Lucida Sans Unicode" pitchFamily="34" charset="0"/>
              </a:defRPr>
            </a:lvl8pPr>
            <a:lvl9pPr marL="3736483" indent="-219793" defTabSz="431956" eaLnBrk="0" fontAlgn="base" hangingPunct="0">
              <a:lnSpc>
                <a:spcPct val="93000"/>
              </a:lnSpc>
              <a:spcBef>
                <a:spcPct val="0"/>
              </a:spcBef>
              <a:spcAft>
                <a:spcPct val="0"/>
              </a:spcAft>
              <a:buClr>
                <a:srgbClr val="000000"/>
              </a:buClr>
              <a:buSzPct val="100000"/>
              <a:buFont typeface="Times New Roman" pitchFamily="18" charset="0"/>
              <a:tabLst>
                <a:tab pos="660906" algn="l"/>
                <a:tab pos="1321812" algn="l"/>
                <a:tab pos="1982717" algn="l"/>
                <a:tab pos="2643624" algn="l"/>
              </a:tabLst>
              <a:defRPr>
                <a:solidFill>
                  <a:schemeClr val="tx1"/>
                </a:solidFill>
                <a:latin typeface="Arial" charset="0"/>
                <a:ea typeface="Lucida Sans Unicode" pitchFamily="34" charset="0"/>
                <a:cs typeface="Lucida Sans Unicode" pitchFamily="34" charset="0"/>
              </a:defRPr>
            </a:lvl9pPr>
          </a:lstStyle>
          <a:p>
            <a:pPr eaLnBrk="1"/>
            <a:fld id="{1F0951F5-4222-4E03-B2C3-7A68B84C9405}" type="slidenum">
              <a:rPr lang="fr-FR" altLang="fr-FR" smtClean="0">
                <a:solidFill>
                  <a:srgbClr val="000000"/>
                </a:solidFill>
                <a:latin typeface="Times New Roman" pitchFamily="18" charset="0"/>
              </a:rPr>
              <a:pPr eaLnBrk="1"/>
              <a:t>72</a:t>
            </a:fld>
            <a:endParaRPr lang="fr-FR" altLang="fr-FR" smtClean="0">
              <a:solidFill>
                <a:srgbClr val="000000"/>
              </a:solidFill>
              <a:latin typeface="Times New Roman" pitchFamily="18" charset="0"/>
            </a:endParaRPr>
          </a:p>
        </p:txBody>
      </p:sp>
      <p:sp>
        <p:nvSpPr>
          <p:cNvPr id="15363" name="Rectangle 2"/>
          <p:cNvSpPr>
            <a:spLocks noGrp="1" noRot="1" noChangeAspect="1" noChangeArrowheads="1" noTextEdit="1"/>
          </p:cNvSpPr>
          <p:nvPr>
            <p:ph type="sldImg"/>
          </p:nvPr>
        </p:nvSpPr>
        <p:spPr>
          <a:xfrm>
            <a:off x="930275" y="750888"/>
            <a:ext cx="4935538" cy="3702050"/>
          </a:xfrm>
          <a:ln/>
          <a:extLst>
            <a:ext uri="{91240B29-F687-4F45-9708-019B960494DF}">
              <a14:hiddenLine xmlns:a14="http://schemas.microsoft.com/office/drawing/2010/main" w="9525">
                <a:solidFill>
                  <a:srgbClr val="000000"/>
                </a:solidFill>
                <a:miter lim="800000"/>
                <a:headEnd/>
                <a:tailEnd/>
              </a14:hiddenLine>
            </a:ext>
          </a:extLst>
        </p:spPr>
      </p:sp>
      <p:sp>
        <p:nvSpPr>
          <p:cNvPr id="15364" name="Rectangle 3"/>
          <p:cNvSpPr>
            <a:spLocks noGrp="1" noChangeArrowheads="1"/>
          </p:cNvSpPr>
          <p:nvPr>
            <p:ph type="body" idx="1"/>
          </p:nvPr>
        </p:nvSpPr>
        <p:spPr>
          <a:xfrm>
            <a:off x="679160" y="4689772"/>
            <a:ext cx="5439355" cy="4444714"/>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p:nvPr>
        </p:nvSpPr>
        <p:spPr>
          <a:noFill/>
        </p:spPr>
        <p:txBody>
          <a:bodyPr/>
          <a:lstStyle>
            <a:lvl1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1pPr>
            <a:lvl2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2pPr>
            <a:lvl3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3pPr>
            <a:lvl4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4pPr>
            <a:lvl5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5pPr>
            <a:lvl6pPr marL="2418039" indent="-219822" defTabSz="432011" eaLnBrk="0" fontAlgn="base" hangingPunct="0">
              <a:lnSpc>
                <a:spcPct val="93000"/>
              </a:lnSpc>
              <a:spcBef>
                <a:spcPct val="0"/>
              </a:spcBef>
              <a:spcAft>
                <a:spcPct val="0"/>
              </a:spcAft>
              <a:buClr>
                <a:srgbClr val="000000"/>
              </a:buClr>
              <a:buSzPct val="100000"/>
              <a:buFont typeface="Times New Roman" pitchFamily="18" charset="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6pPr>
            <a:lvl7pPr marL="2857683" indent="-219822" defTabSz="432011" eaLnBrk="0" fontAlgn="base" hangingPunct="0">
              <a:lnSpc>
                <a:spcPct val="93000"/>
              </a:lnSpc>
              <a:spcBef>
                <a:spcPct val="0"/>
              </a:spcBef>
              <a:spcAft>
                <a:spcPct val="0"/>
              </a:spcAft>
              <a:buClr>
                <a:srgbClr val="000000"/>
              </a:buClr>
              <a:buSzPct val="100000"/>
              <a:buFont typeface="Times New Roman" pitchFamily="18" charset="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7pPr>
            <a:lvl8pPr marL="3297326" indent="-219822" defTabSz="432011" eaLnBrk="0" fontAlgn="base" hangingPunct="0">
              <a:lnSpc>
                <a:spcPct val="93000"/>
              </a:lnSpc>
              <a:spcBef>
                <a:spcPct val="0"/>
              </a:spcBef>
              <a:spcAft>
                <a:spcPct val="0"/>
              </a:spcAft>
              <a:buClr>
                <a:srgbClr val="000000"/>
              </a:buClr>
              <a:buSzPct val="100000"/>
              <a:buFont typeface="Times New Roman" pitchFamily="18" charset="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8pPr>
            <a:lvl9pPr marL="3736970" indent="-219822" defTabSz="432011" eaLnBrk="0" fontAlgn="base" hangingPunct="0">
              <a:lnSpc>
                <a:spcPct val="93000"/>
              </a:lnSpc>
              <a:spcBef>
                <a:spcPct val="0"/>
              </a:spcBef>
              <a:spcAft>
                <a:spcPct val="0"/>
              </a:spcAft>
              <a:buClr>
                <a:srgbClr val="000000"/>
              </a:buClr>
              <a:buSzPct val="100000"/>
              <a:buFont typeface="Times New Roman" pitchFamily="18" charset="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9pPr>
          </a:lstStyle>
          <a:p>
            <a:pPr eaLnBrk="1"/>
            <a:fld id="{E6BF34B0-E2D8-43F9-9A52-DD330843885D}" type="slidenum">
              <a:rPr lang="fr-FR" altLang="fr-FR" smtClean="0">
                <a:solidFill>
                  <a:srgbClr val="000000"/>
                </a:solidFill>
                <a:latin typeface="Times New Roman" pitchFamily="18" charset="0"/>
              </a:rPr>
              <a:pPr eaLnBrk="1"/>
              <a:t>75</a:t>
            </a:fld>
            <a:endParaRPr lang="fr-FR" altLang="fr-FR" smtClean="0">
              <a:solidFill>
                <a:srgbClr val="000000"/>
              </a:solidFill>
              <a:latin typeface="Times New Roman" pitchFamily="18" charset="0"/>
            </a:endParaRPr>
          </a:p>
        </p:txBody>
      </p:sp>
      <p:sp>
        <p:nvSpPr>
          <p:cNvPr id="16387" name="Rectangle 2"/>
          <p:cNvSpPr>
            <a:spLocks noGrp="1" noRot="1" noChangeAspect="1" noChangeArrowheads="1" noTextEdit="1"/>
          </p:cNvSpPr>
          <p:nvPr>
            <p:ph type="sldImg"/>
          </p:nvPr>
        </p:nvSpPr>
        <p:spPr>
          <a:xfrm>
            <a:off x="930275" y="750888"/>
            <a:ext cx="4935538" cy="3702050"/>
          </a:xfrm>
          <a:ln/>
          <a:extLst>
            <a:ext uri="{91240B29-F687-4F45-9708-019B960494DF}">
              <a14:hiddenLine xmlns:a14="http://schemas.microsoft.com/office/drawing/2010/main" w="9525">
                <a:solidFill>
                  <a:srgbClr val="000000"/>
                </a:solidFill>
                <a:miter lim="800000"/>
                <a:headEnd/>
                <a:tailEnd/>
              </a14:hiddenLine>
            </a:ext>
          </a:extLst>
        </p:spPr>
      </p:sp>
      <p:sp>
        <p:nvSpPr>
          <p:cNvPr id="16388" name="Rectangle 3"/>
          <p:cNvSpPr>
            <a:spLocks noGrp="1" noChangeArrowheads="1"/>
          </p:cNvSpPr>
          <p:nvPr>
            <p:ph type="body" idx="1"/>
          </p:nvPr>
        </p:nvSpPr>
        <p:spPr>
          <a:xfrm>
            <a:off x="679160" y="4689771"/>
            <a:ext cx="5439355" cy="4444714"/>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p:nvPr>
        </p:nvSpPr>
        <p:spPr>
          <a:noFill/>
        </p:spPr>
        <p:txBody>
          <a:bodyPr/>
          <a:lstStyle>
            <a:lvl1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1pPr>
            <a:lvl2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2pPr>
            <a:lvl3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3pPr>
            <a:lvl4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4pPr>
            <a:lvl5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5pPr>
            <a:lvl6pPr marL="2418039" indent="-219822" defTabSz="432011" eaLnBrk="0" fontAlgn="base" hangingPunct="0">
              <a:lnSpc>
                <a:spcPct val="93000"/>
              </a:lnSpc>
              <a:spcBef>
                <a:spcPct val="0"/>
              </a:spcBef>
              <a:spcAft>
                <a:spcPct val="0"/>
              </a:spcAft>
              <a:buClr>
                <a:srgbClr val="000000"/>
              </a:buClr>
              <a:buSzPct val="100000"/>
              <a:buFont typeface="Times New Roman" pitchFamily="18" charset="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6pPr>
            <a:lvl7pPr marL="2857683" indent="-219822" defTabSz="432011" eaLnBrk="0" fontAlgn="base" hangingPunct="0">
              <a:lnSpc>
                <a:spcPct val="93000"/>
              </a:lnSpc>
              <a:spcBef>
                <a:spcPct val="0"/>
              </a:spcBef>
              <a:spcAft>
                <a:spcPct val="0"/>
              </a:spcAft>
              <a:buClr>
                <a:srgbClr val="000000"/>
              </a:buClr>
              <a:buSzPct val="100000"/>
              <a:buFont typeface="Times New Roman" pitchFamily="18" charset="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7pPr>
            <a:lvl8pPr marL="3297326" indent="-219822" defTabSz="432011" eaLnBrk="0" fontAlgn="base" hangingPunct="0">
              <a:lnSpc>
                <a:spcPct val="93000"/>
              </a:lnSpc>
              <a:spcBef>
                <a:spcPct val="0"/>
              </a:spcBef>
              <a:spcAft>
                <a:spcPct val="0"/>
              </a:spcAft>
              <a:buClr>
                <a:srgbClr val="000000"/>
              </a:buClr>
              <a:buSzPct val="100000"/>
              <a:buFont typeface="Times New Roman" pitchFamily="18" charset="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8pPr>
            <a:lvl9pPr marL="3736970" indent="-219822" defTabSz="432011" eaLnBrk="0" fontAlgn="base" hangingPunct="0">
              <a:lnSpc>
                <a:spcPct val="93000"/>
              </a:lnSpc>
              <a:spcBef>
                <a:spcPct val="0"/>
              </a:spcBef>
              <a:spcAft>
                <a:spcPct val="0"/>
              </a:spcAft>
              <a:buClr>
                <a:srgbClr val="000000"/>
              </a:buClr>
              <a:buSzPct val="100000"/>
              <a:buFont typeface="Times New Roman" pitchFamily="18" charset="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9pPr>
          </a:lstStyle>
          <a:p>
            <a:pPr eaLnBrk="1"/>
            <a:fld id="{FFEAED31-159F-4AD5-B740-F9A2BB79154A}" type="slidenum">
              <a:rPr lang="fr-FR" altLang="fr-FR" smtClean="0">
                <a:solidFill>
                  <a:srgbClr val="000000"/>
                </a:solidFill>
                <a:latin typeface="Times New Roman" pitchFamily="18" charset="0"/>
              </a:rPr>
              <a:pPr eaLnBrk="1"/>
              <a:t>78</a:t>
            </a:fld>
            <a:endParaRPr lang="fr-FR" altLang="fr-FR" smtClean="0">
              <a:solidFill>
                <a:srgbClr val="000000"/>
              </a:solidFill>
              <a:latin typeface="Times New Roman" pitchFamily="18" charset="0"/>
            </a:endParaRPr>
          </a:p>
        </p:txBody>
      </p:sp>
      <p:sp>
        <p:nvSpPr>
          <p:cNvPr id="17411" name="Rectangle 2"/>
          <p:cNvSpPr>
            <a:spLocks noGrp="1" noRot="1" noChangeAspect="1" noChangeArrowheads="1" noTextEdit="1"/>
          </p:cNvSpPr>
          <p:nvPr>
            <p:ph type="sldImg"/>
          </p:nvPr>
        </p:nvSpPr>
        <p:spPr>
          <a:xfrm>
            <a:off x="930275" y="750888"/>
            <a:ext cx="4935538" cy="3702050"/>
          </a:xfrm>
          <a:ln/>
          <a:extLst>
            <a:ext uri="{91240B29-F687-4F45-9708-019B960494DF}">
              <a14:hiddenLine xmlns:a14="http://schemas.microsoft.com/office/drawing/2010/main" w="9525">
                <a:solidFill>
                  <a:srgbClr val="000000"/>
                </a:solidFill>
                <a:miter lim="800000"/>
                <a:headEnd/>
                <a:tailEnd/>
              </a14:hiddenLine>
            </a:ext>
          </a:extLst>
        </p:spPr>
      </p:sp>
      <p:sp>
        <p:nvSpPr>
          <p:cNvPr id="17412" name="Rectangle 3"/>
          <p:cNvSpPr>
            <a:spLocks noGrp="1" noChangeArrowheads="1"/>
          </p:cNvSpPr>
          <p:nvPr>
            <p:ph type="body" idx="1"/>
          </p:nvPr>
        </p:nvSpPr>
        <p:spPr>
          <a:xfrm>
            <a:off x="679160" y="4689771"/>
            <a:ext cx="5439355" cy="4444714"/>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6"/>
          <p:cNvSpPr>
            <a:spLocks noGrp="1" noChangeArrowheads="1"/>
          </p:cNvSpPr>
          <p:nvPr>
            <p:ph type="sldNum" sz="quarter"/>
          </p:nvPr>
        </p:nvSpPr>
        <p:spPr>
          <a:noFill/>
        </p:spPr>
        <p:txBody>
          <a:bodyPr/>
          <a:lstStyle>
            <a:lvl1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1pPr>
            <a:lvl2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2pPr>
            <a:lvl3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3pPr>
            <a:lvl4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4pPr>
            <a:lvl5pPr eaLnBrk="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5pPr>
            <a:lvl6pPr marL="2418039" indent="-219822" defTabSz="432011" eaLnBrk="0" fontAlgn="base" hangingPunct="0">
              <a:lnSpc>
                <a:spcPct val="93000"/>
              </a:lnSpc>
              <a:spcBef>
                <a:spcPct val="0"/>
              </a:spcBef>
              <a:spcAft>
                <a:spcPct val="0"/>
              </a:spcAft>
              <a:buClr>
                <a:srgbClr val="000000"/>
              </a:buClr>
              <a:buSzPct val="100000"/>
              <a:buFont typeface="Times New Roman" pitchFamily="18" charset="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6pPr>
            <a:lvl7pPr marL="2857683" indent="-219822" defTabSz="432011" eaLnBrk="0" fontAlgn="base" hangingPunct="0">
              <a:lnSpc>
                <a:spcPct val="93000"/>
              </a:lnSpc>
              <a:spcBef>
                <a:spcPct val="0"/>
              </a:spcBef>
              <a:spcAft>
                <a:spcPct val="0"/>
              </a:spcAft>
              <a:buClr>
                <a:srgbClr val="000000"/>
              </a:buClr>
              <a:buSzPct val="100000"/>
              <a:buFont typeface="Times New Roman" pitchFamily="18" charset="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7pPr>
            <a:lvl8pPr marL="3297326" indent="-219822" defTabSz="432011" eaLnBrk="0" fontAlgn="base" hangingPunct="0">
              <a:lnSpc>
                <a:spcPct val="93000"/>
              </a:lnSpc>
              <a:spcBef>
                <a:spcPct val="0"/>
              </a:spcBef>
              <a:spcAft>
                <a:spcPct val="0"/>
              </a:spcAft>
              <a:buClr>
                <a:srgbClr val="000000"/>
              </a:buClr>
              <a:buSzPct val="100000"/>
              <a:buFont typeface="Times New Roman" pitchFamily="18" charset="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8pPr>
            <a:lvl9pPr marL="3736970" indent="-219822" defTabSz="432011" eaLnBrk="0" fontAlgn="base" hangingPunct="0">
              <a:lnSpc>
                <a:spcPct val="93000"/>
              </a:lnSpc>
              <a:spcBef>
                <a:spcPct val="0"/>
              </a:spcBef>
              <a:spcAft>
                <a:spcPct val="0"/>
              </a:spcAft>
              <a:buClr>
                <a:srgbClr val="000000"/>
              </a:buClr>
              <a:buSzPct val="100000"/>
              <a:buFont typeface="Times New Roman" pitchFamily="18" charset="0"/>
              <a:tabLst>
                <a:tab pos="660992" algn="l"/>
                <a:tab pos="1321984" algn="l"/>
                <a:tab pos="1982976" algn="l"/>
                <a:tab pos="2643967" algn="l"/>
              </a:tabLst>
              <a:defRPr>
                <a:solidFill>
                  <a:schemeClr val="tx1"/>
                </a:solidFill>
                <a:latin typeface="Arial" charset="0"/>
                <a:ea typeface="Lucida Sans Unicode" pitchFamily="34" charset="0"/>
                <a:cs typeface="Lucida Sans Unicode" pitchFamily="34" charset="0"/>
              </a:defRPr>
            </a:lvl9pPr>
          </a:lstStyle>
          <a:p>
            <a:pPr eaLnBrk="1"/>
            <a:fld id="{CE3E3E2F-A8E7-4C5E-8B5B-12CEB62217D1}" type="slidenum">
              <a:rPr lang="fr-FR" altLang="fr-FR" smtClean="0">
                <a:solidFill>
                  <a:srgbClr val="000000"/>
                </a:solidFill>
                <a:latin typeface="Times New Roman" pitchFamily="18" charset="0"/>
              </a:rPr>
              <a:pPr eaLnBrk="1"/>
              <a:t>79</a:t>
            </a:fld>
            <a:endParaRPr lang="fr-FR" altLang="fr-FR" smtClean="0">
              <a:solidFill>
                <a:srgbClr val="000000"/>
              </a:solidFill>
              <a:latin typeface="Times New Roman" pitchFamily="18" charset="0"/>
            </a:endParaRPr>
          </a:p>
        </p:txBody>
      </p:sp>
      <p:sp>
        <p:nvSpPr>
          <p:cNvPr id="18435" name="Rectangle 2"/>
          <p:cNvSpPr>
            <a:spLocks noGrp="1" noRot="1" noChangeAspect="1" noChangeArrowheads="1" noTextEdit="1"/>
          </p:cNvSpPr>
          <p:nvPr>
            <p:ph type="sldImg"/>
          </p:nvPr>
        </p:nvSpPr>
        <p:spPr>
          <a:xfrm>
            <a:off x="930275" y="750888"/>
            <a:ext cx="4935538" cy="3702050"/>
          </a:xfrm>
          <a:ln/>
          <a:extLst>
            <a:ext uri="{91240B29-F687-4F45-9708-019B960494DF}">
              <a14:hiddenLine xmlns:a14="http://schemas.microsoft.com/office/drawing/2010/main" w="9525">
                <a:solidFill>
                  <a:srgbClr val="000000"/>
                </a:solidFill>
                <a:miter lim="800000"/>
                <a:headEnd/>
                <a:tailEnd/>
              </a14:hiddenLine>
            </a:ext>
          </a:extLst>
        </p:spPr>
      </p:sp>
      <p:sp>
        <p:nvSpPr>
          <p:cNvPr id="18436" name="Rectangle 3"/>
          <p:cNvSpPr>
            <a:spLocks noGrp="1" noChangeArrowheads="1"/>
          </p:cNvSpPr>
          <p:nvPr>
            <p:ph type="body" idx="1"/>
          </p:nvPr>
        </p:nvSpPr>
        <p:spPr>
          <a:xfrm>
            <a:off x="679160" y="4689771"/>
            <a:ext cx="5439355" cy="4444714"/>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5B91FD7-1A59-43B5-B8B1-54E2F16BCB67}" type="datetimeFigureOut">
              <a:rPr lang="fr-FR" smtClean="0"/>
              <a:pPr/>
              <a:t>26/05/2014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F5234D-6564-4A95-A6B0-51AC2AF93B84}"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5B91FD7-1A59-43B5-B8B1-54E2F16BCB67}" type="datetimeFigureOut">
              <a:rPr lang="fr-FR" smtClean="0"/>
              <a:pPr/>
              <a:t>26/05/2014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F5234D-6564-4A95-A6B0-51AC2AF93B84}"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5B91FD7-1A59-43B5-B8B1-54E2F16BCB67}" type="datetimeFigureOut">
              <a:rPr lang="fr-FR" smtClean="0"/>
              <a:pPr/>
              <a:t>26/05/2014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F5234D-6564-4A95-A6B0-51AC2AF93B84}"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4D24407-D344-445C-A14E-727421E4B452}" type="datetimeFigureOut">
              <a:rPr lang="fr-FR" smtClean="0"/>
              <a:pPr/>
              <a:t>26/05/2014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2C364D7-D886-4F7E-ABDD-33D7FE4E70D2}" type="slidenum">
              <a:rPr lang="fr-FR" smtClean="0"/>
              <a:pPr/>
              <a:t>‹N°›</a:t>
            </a:fld>
            <a:endParaRPr lang="fr-FR"/>
          </a:p>
        </p:txBody>
      </p:sp>
      <p:sp>
        <p:nvSpPr>
          <p:cNvPr id="8" name="Ellipse 7"/>
          <p:cNvSpPr/>
          <p:nvPr userDrawn="1"/>
        </p:nvSpPr>
        <p:spPr>
          <a:xfrm rot="1055578">
            <a:off x="-1772220" y="-2501565"/>
            <a:ext cx="2553903" cy="798561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8"/>
          <p:cNvGrpSpPr/>
          <p:nvPr userDrawn="1"/>
        </p:nvGrpSpPr>
        <p:grpSpPr>
          <a:xfrm>
            <a:off x="0" y="6072206"/>
            <a:ext cx="9144000" cy="792525"/>
            <a:chOff x="0" y="6072206"/>
            <a:chExt cx="9144000" cy="792525"/>
          </a:xfrm>
        </p:grpSpPr>
        <p:sp>
          <p:nvSpPr>
            <p:cNvPr id="10" name="Rectangle 9"/>
            <p:cNvSpPr/>
            <p:nvPr userDrawn="1"/>
          </p:nvSpPr>
          <p:spPr>
            <a:xfrm>
              <a:off x="0" y="6572272"/>
              <a:ext cx="9144000" cy="285728"/>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0" y="6072206"/>
              <a:ext cx="9144000" cy="500066"/>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userDrawn="1"/>
          </p:nvSpPr>
          <p:spPr>
            <a:xfrm>
              <a:off x="2714612" y="6072206"/>
              <a:ext cx="6429388" cy="792525"/>
            </a:xfrm>
            <a:prstGeom prst="rect">
              <a:avLst/>
            </a:prstGeom>
            <a:noFill/>
          </p:spPr>
          <p:txBody>
            <a:bodyPr wrap="square" rtlCol="0">
              <a:spAutoFit/>
            </a:bodyPr>
            <a:lstStyle/>
            <a:p>
              <a:pPr algn="r"/>
              <a:r>
                <a:rPr lang="fr-FR" sz="1350" b="1" dirty="0" smtClean="0">
                  <a:solidFill>
                    <a:schemeClr val="accent6">
                      <a:lumMod val="20000"/>
                      <a:lumOff val="80000"/>
                    </a:schemeClr>
                  </a:solidFill>
                  <a:latin typeface="Calibri" pitchFamily="34" charset="0"/>
                  <a:cs typeface="Calibri" pitchFamily="34" charset="0"/>
                </a:rPr>
                <a:t>Ministère</a:t>
              </a:r>
              <a:r>
                <a:rPr lang="fr-FR" sz="1350" b="1" baseline="0" dirty="0" smtClean="0">
                  <a:solidFill>
                    <a:schemeClr val="accent6">
                      <a:lumMod val="20000"/>
                      <a:lumOff val="80000"/>
                    </a:schemeClr>
                  </a:solidFill>
                  <a:latin typeface="Calibri" pitchFamily="34" charset="0"/>
                  <a:cs typeface="Calibri" pitchFamily="34" charset="0"/>
                </a:rPr>
                <a:t> de l’Écologie, du Développement durable et de </a:t>
              </a:r>
              <a:r>
                <a:rPr lang="fr-FR" sz="1350" b="1" dirty="0" smtClean="0">
                  <a:solidFill>
                    <a:schemeClr val="accent6">
                      <a:lumMod val="20000"/>
                      <a:lumOff val="80000"/>
                    </a:schemeClr>
                  </a:solidFill>
                  <a:latin typeface="Calibri" pitchFamily="34" charset="0"/>
                  <a:cs typeface="Calibri" pitchFamily="34" charset="0"/>
                </a:rPr>
                <a:t>l’Énergie</a:t>
              </a:r>
              <a:br>
                <a:rPr lang="fr-FR" sz="1350" b="1" dirty="0" smtClean="0">
                  <a:solidFill>
                    <a:schemeClr val="accent6">
                      <a:lumMod val="20000"/>
                      <a:lumOff val="80000"/>
                    </a:schemeClr>
                  </a:solidFill>
                  <a:latin typeface="Calibri" pitchFamily="34" charset="0"/>
                  <a:cs typeface="Calibri" pitchFamily="34" charset="0"/>
                </a:rPr>
              </a:br>
              <a:r>
                <a:rPr lang="fr-FR" sz="1200" i="1" baseline="0" dirty="0" smtClean="0">
                  <a:solidFill>
                    <a:schemeClr val="accent6">
                      <a:lumMod val="20000"/>
                      <a:lumOff val="80000"/>
                    </a:schemeClr>
                  </a:solidFill>
                  <a:latin typeface="Calibri" pitchFamily="34" charset="0"/>
                  <a:cs typeface="Calibri" pitchFamily="34" charset="0"/>
                </a:rPr>
                <a:t>www.developpement-durable.gouv.fr</a:t>
              </a:r>
            </a:p>
            <a:p>
              <a:pPr algn="r"/>
              <a:endParaRPr lang="fr-FR" sz="800" i="1" baseline="0" dirty="0" smtClean="0">
                <a:solidFill>
                  <a:schemeClr val="accent6">
                    <a:lumMod val="20000"/>
                    <a:lumOff val="80000"/>
                  </a:schemeClr>
                </a:solidFill>
                <a:latin typeface="Calibri" pitchFamily="34" charset="0"/>
                <a:cs typeface="Calibri" pitchFamily="34" charset="0"/>
              </a:endParaRPr>
            </a:p>
            <a:p>
              <a:pPr algn="r"/>
              <a:r>
                <a:rPr lang="fr-FR" sz="1200" i="1" dirty="0" smtClean="0">
                  <a:solidFill>
                    <a:schemeClr val="accent6">
                      <a:lumMod val="20000"/>
                      <a:lumOff val="80000"/>
                    </a:schemeClr>
                  </a:solidFill>
                  <a:latin typeface="Calibri" pitchFamily="34" charset="0"/>
                  <a:cs typeface="Calibri" pitchFamily="34" charset="0"/>
                </a:rPr>
                <a:t>odonates.pnaopie.fr</a:t>
              </a:r>
              <a:endParaRPr lang="fr-FR" sz="1200" i="1" dirty="0">
                <a:solidFill>
                  <a:schemeClr val="accent6">
                    <a:lumMod val="20000"/>
                    <a:lumOff val="80000"/>
                  </a:schemeClr>
                </a:solidFill>
                <a:latin typeface="Calibri" pitchFamily="34" charset="0"/>
                <a:cs typeface="Calibri" pitchFamily="34" charset="0"/>
              </a:endParaRPr>
            </a:p>
          </p:txBody>
        </p:sp>
      </p:grpSp>
      <p:pic>
        <p:nvPicPr>
          <p:cNvPr id="14" name="Picture 3" descr="C:\Users\Raphaelle\Documents\Maculinea\logo-couleur-opie.jpg"/>
          <p:cNvPicPr>
            <a:picLocks noChangeAspect="1" noChangeArrowheads="1"/>
          </p:cNvPicPr>
          <p:nvPr userDrawn="1"/>
        </p:nvPicPr>
        <p:blipFill>
          <a:blip r:embed="rId2" cstate="print">
            <a:clrChange>
              <a:clrFrom>
                <a:srgbClr val="FFFFFF"/>
              </a:clrFrom>
              <a:clrTo>
                <a:srgbClr val="FFFFFF">
                  <a:alpha val="0"/>
                </a:srgbClr>
              </a:clrTo>
            </a:clrChange>
            <a:lum bright="100000"/>
          </a:blip>
          <a:srcRect/>
          <a:stretch>
            <a:fillRect/>
          </a:stretch>
        </p:blipFill>
        <p:spPr bwMode="auto">
          <a:xfrm>
            <a:off x="-25395" y="46898"/>
            <a:ext cx="1079500" cy="688975"/>
          </a:xfrm>
          <a:prstGeom prst="rect">
            <a:avLst/>
          </a:prstGeom>
          <a:noFill/>
        </p:spPr>
      </p:pic>
      <p:pic>
        <p:nvPicPr>
          <p:cNvPr id="15" name="Picture 2"/>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0" y="836712"/>
            <a:ext cx="854482" cy="738618"/>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16" name="Ellipse 15"/>
          <p:cNvSpPr/>
          <p:nvPr userDrawn="1"/>
        </p:nvSpPr>
        <p:spPr>
          <a:xfrm>
            <a:off x="7236296" y="1062632"/>
            <a:ext cx="3683003" cy="5373115"/>
          </a:xfrm>
          <a:prstGeom prst="ellipse">
            <a:avLst/>
          </a:prstGeom>
          <a:blipFill dpi="0" rotWithShape="1">
            <a:blip r:embed="rId2">
              <a:alphaModFix amt="4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p:cNvSpPr>
            <a:spLocks noGrp="1"/>
          </p:cNvSpPr>
          <p:nvPr>
            <p:ph type="dt" sz="half" idx="10"/>
          </p:nvPr>
        </p:nvSpPr>
        <p:spPr/>
        <p:txBody>
          <a:bodyPr/>
          <a:lstStyle/>
          <a:p>
            <a:fld id="{E4D24407-D344-445C-A14E-727421E4B452}" type="datetimeFigureOut">
              <a:rPr lang="fr-FR" smtClean="0"/>
              <a:pPr/>
              <a:t>26/05/2014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2C364D7-D886-4F7E-ABDD-33D7FE4E70D2}" type="slidenum">
              <a:rPr lang="fr-FR" smtClean="0"/>
              <a:pPr/>
              <a:t>‹N°›</a:t>
            </a:fld>
            <a:endParaRPr lang="fr-FR"/>
          </a:p>
        </p:txBody>
      </p:sp>
      <p:sp>
        <p:nvSpPr>
          <p:cNvPr id="8" name="Ellipse 7"/>
          <p:cNvSpPr/>
          <p:nvPr userDrawn="1"/>
        </p:nvSpPr>
        <p:spPr>
          <a:xfrm rot="1055578">
            <a:off x="-1772220" y="-2501565"/>
            <a:ext cx="2553903" cy="798561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8"/>
          <p:cNvGrpSpPr/>
          <p:nvPr userDrawn="1"/>
        </p:nvGrpSpPr>
        <p:grpSpPr>
          <a:xfrm>
            <a:off x="0" y="6072206"/>
            <a:ext cx="9144000" cy="792525"/>
            <a:chOff x="0" y="6072206"/>
            <a:chExt cx="9144000" cy="792525"/>
          </a:xfrm>
        </p:grpSpPr>
        <p:sp>
          <p:nvSpPr>
            <p:cNvPr id="10" name="Rectangle 9"/>
            <p:cNvSpPr/>
            <p:nvPr userDrawn="1"/>
          </p:nvSpPr>
          <p:spPr>
            <a:xfrm>
              <a:off x="0" y="6572272"/>
              <a:ext cx="9144000" cy="285728"/>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0" y="6072206"/>
              <a:ext cx="9144000" cy="500066"/>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userDrawn="1"/>
          </p:nvSpPr>
          <p:spPr>
            <a:xfrm>
              <a:off x="2714612" y="6072206"/>
              <a:ext cx="6429388" cy="792525"/>
            </a:xfrm>
            <a:prstGeom prst="rect">
              <a:avLst/>
            </a:prstGeom>
            <a:noFill/>
          </p:spPr>
          <p:txBody>
            <a:bodyPr wrap="square" rtlCol="0">
              <a:spAutoFit/>
            </a:bodyPr>
            <a:lstStyle/>
            <a:p>
              <a:pPr algn="r"/>
              <a:r>
                <a:rPr lang="fr-FR" sz="1350" b="1" dirty="0" smtClean="0">
                  <a:solidFill>
                    <a:schemeClr val="accent6">
                      <a:lumMod val="20000"/>
                      <a:lumOff val="80000"/>
                    </a:schemeClr>
                  </a:solidFill>
                  <a:latin typeface="Calibri" pitchFamily="34" charset="0"/>
                  <a:cs typeface="Calibri" pitchFamily="34" charset="0"/>
                </a:rPr>
                <a:t>Ministère</a:t>
              </a:r>
              <a:r>
                <a:rPr lang="fr-FR" sz="1350" b="1" baseline="0" dirty="0" smtClean="0">
                  <a:solidFill>
                    <a:schemeClr val="accent6">
                      <a:lumMod val="20000"/>
                      <a:lumOff val="80000"/>
                    </a:schemeClr>
                  </a:solidFill>
                  <a:latin typeface="Calibri" pitchFamily="34" charset="0"/>
                  <a:cs typeface="Calibri" pitchFamily="34" charset="0"/>
                </a:rPr>
                <a:t> de l’Écologie, du Développement durable et de </a:t>
              </a:r>
              <a:r>
                <a:rPr lang="fr-FR" sz="1350" b="1" dirty="0" smtClean="0">
                  <a:solidFill>
                    <a:schemeClr val="accent6">
                      <a:lumMod val="20000"/>
                      <a:lumOff val="80000"/>
                    </a:schemeClr>
                  </a:solidFill>
                  <a:latin typeface="Calibri" pitchFamily="34" charset="0"/>
                  <a:cs typeface="Calibri" pitchFamily="34" charset="0"/>
                </a:rPr>
                <a:t>l’Énergie</a:t>
              </a:r>
              <a:br>
                <a:rPr lang="fr-FR" sz="1350" b="1" dirty="0" smtClean="0">
                  <a:solidFill>
                    <a:schemeClr val="accent6">
                      <a:lumMod val="20000"/>
                      <a:lumOff val="80000"/>
                    </a:schemeClr>
                  </a:solidFill>
                  <a:latin typeface="Calibri" pitchFamily="34" charset="0"/>
                  <a:cs typeface="Calibri" pitchFamily="34" charset="0"/>
                </a:rPr>
              </a:br>
              <a:r>
                <a:rPr lang="fr-FR" sz="1200" i="1" baseline="0" dirty="0" smtClean="0">
                  <a:solidFill>
                    <a:schemeClr val="accent6">
                      <a:lumMod val="20000"/>
                      <a:lumOff val="80000"/>
                    </a:schemeClr>
                  </a:solidFill>
                  <a:latin typeface="Calibri" pitchFamily="34" charset="0"/>
                  <a:cs typeface="Calibri" pitchFamily="34" charset="0"/>
                </a:rPr>
                <a:t>www.developpement-durable.gouv.fr</a:t>
              </a:r>
            </a:p>
            <a:p>
              <a:pPr algn="r"/>
              <a:endParaRPr lang="fr-FR" sz="800" i="1" baseline="0" dirty="0" smtClean="0">
                <a:solidFill>
                  <a:schemeClr val="accent6">
                    <a:lumMod val="20000"/>
                    <a:lumOff val="80000"/>
                  </a:schemeClr>
                </a:solidFill>
                <a:latin typeface="Calibri" pitchFamily="34" charset="0"/>
                <a:cs typeface="Calibri" pitchFamily="34" charset="0"/>
              </a:endParaRPr>
            </a:p>
            <a:p>
              <a:pPr algn="r"/>
              <a:r>
                <a:rPr lang="fr-FR" sz="1200" i="1" dirty="0" smtClean="0">
                  <a:solidFill>
                    <a:schemeClr val="accent6">
                      <a:lumMod val="20000"/>
                      <a:lumOff val="80000"/>
                    </a:schemeClr>
                  </a:solidFill>
                  <a:latin typeface="Calibri" pitchFamily="34" charset="0"/>
                  <a:cs typeface="Calibri" pitchFamily="34" charset="0"/>
                </a:rPr>
                <a:t>maculinea.pnaopie.fr</a:t>
              </a:r>
              <a:endParaRPr lang="fr-FR" sz="1200" i="1" dirty="0">
                <a:solidFill>
                  <a:schemeClr val="accent6">
                    <a:lumMod val="20000"/>
                    <a:lumOff val="80000"/>
                  </a:schemeClr>
                </a:solidFill>
                <a:latin typeface="Calibri" pitchFamily="34" charset="0"/>
                <a:cs typeface="Calibri" pitchFamily="34" charset="0"/>
              </a:endParaRPr>
            </a:p>
          </p:txBody>
        </p:sp>
      </p:grpSp>
      <p:pic>
        <p:nvPicPr>
          <p:cNvPr id="13" name="Picture 2" descr="D:\Sauvegarde_PC-XH_oct-2011\OPIE_PNA\PNA_Maculinea\Photos\Silhouette_Maculinea_Gentiane.gif"/>
          <p:cNvPicPr>
            <a:picLocks noChangeAspect="1" noChangeArrowheads="1"/>
          </p:cNvPicPr>
          <p:nvPr userDrawn="1"/>
        </p:nvPicPr>
        <p:blipFill>
          <a:blip r:embed="rId3" cstate="print"/>
          <a:srcRect/>
          <a:stretch>
            <a:fillRect/>
          </a:stretch>
        </p:blipFill>
        <p:spPr bwMode="auto">
          <a:xfrm>
            <a:off x="179512" y="4881793"/>
            <a:ext cx="1034269" cy="1196752"/>
          </a:xfrm>
          <a:prstGeom prst="rect">
            <a:avLst/>
          </a:prstGeom>
          <a:noFill/>
        </p:spPr>
      </p:pic>
      <p:pic>
        <p:nvPicPr>
          <p:cNvPr id="14" name="Picture 3" descr="C:\Users\Raphaelle\Documents\Maculinea\logo-couleur-opie.jpg"/>
          <p:cNvPicPr>
            <a:picLocks noChangeAspect="1" noChangeArrowheads="1"/>
          </p:cNvPicPr>
          <p:nvPr userDrawn="1"/>
        </p:nvPicPr>
        <p:blipFill>
          <a:blip r:embed="rId4" cstate="print">
            <a:clrChange>
              <a:clrFrom>
                <a:srgbClr val="FFFFFF"/>
              </a:clrFrom>
              <a:clrTo>
                <a:srgbClr val="FFFFFF">
                  <a:alpha val="0"/>
                </a:srgbClr>
              </a:clrTo>
            </a:clrChange>
            <a:lum bright="100000"/>
          </a:blip>
          <a:srcRect/>
          <a:stretch>
            <a:fillRect/>
          </a:stretch>
        </p:blipFill>
        <p:spPr bwMode="auto">
          <a:xfrm>
            <a:off x="-25395" y="46898"/>
            <a:ext cx="1079500" cy="688975"/>
          </a:xfrm>
          <a:prstGeom prst="rect">
            <a:avLst/>
          </a:prstGeom>
          <a:noFill/>
        </p:spPr>
      </p:pic>
    </p:spTree>
    <p:extLst>
      <p:ext uri="{BB962C8B-B14F-4D97-AF65-F5344CB8AC3E}">
        <p14:creationId xmlns:p14="http://schemas.microsoft.com/office/powerpoint/2010/main" val="23152969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7" name="Ellipse 6"/>
          <p:cNvSpPr/>
          <p:nvPr userDrawn="1"/>
        </p:nvSpPr>
        <p:spPr>
          <a:xfrm rot="1055578">
            <a:off x="-1772220" y="-2501565"/>
            <a:ext cx="2553903" cy="798561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3" descr="C:\Users\Raphaelle\Documents\Maculinea\logo-couleur-opie.jpg"/>
          <p:cNvPicPr>
            <a:picLocks noChangeAspect="1" noChangeArrowheads="1"/>
          </p:cNvPicPr>
          <p:nvPr userDrawn="1"/>
        </p:nvPicPr>
        <p:blipFill>
          <a:blip r:embed="rId2" cstate="print">
            <a:clrChange>
              <a:clrFrom>
                <a:srgbClr val="FFFFFF"/>
              </a:clrFrom>
              <a:clrTo>
                <a:srgbClr val="FFFFFF">
                  <a:alpha val="0"/>
                </a:srgbClr>
              </a:clrTo>
            </a:clrChange>
            <a:lum bright="100000"/>
          </a:blip>
          <a:srcRect/>
          <a:stretch>
            <a:fillRect/>
          </a:stretch>
        </p:blipFill>
        <p:spPr bwMode="auto">
          <a:xfrm>
            <a:off x="-25395" y="46898"/>
            <a:ext cx="1079500" cy="688975"/>
          </a:xfrm>
          <a:prstGeom prst="rect">
            <a:avLst/>
          </a:prstGeom>
          <a:noFill/>
        </p:spPr>
      </p:pic>
      <p:pic>
        <p:nvPicPr>
          <p:cNvPr id="6" name="Picture 2"/>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0" y="836712"/>
            <a:ext cx="854482" cy="738618"/>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7" name="Ellipse 6"/>
          <p:cNvSpPr/>
          <p:nvPr userDrawn="1"/>
        </p:nvSpPr>
        <p:spPr>
          <a:xfrm rot="1055578">
            <a:off x="-1772220" y="-2501565"/>
            <a:ext cx="2553903" cy="798561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3" descr="C:\Users\Raphaelle\Documents\Maculinea\logo-couleur-opie.jpg"/>
          <p:cNvPicPr>
            <a:picLocks noChangeAspect="1" noChangeArrowheads="1"/>
          </p:cNvPicPr>
          <p:nvPr userDrawn="1"/>
        </p:nvPicPr>
        <p:blipFill>
          <a:blip r:embed="rId2" cstate="print">
            <a:clrChange>
              <a:clrFrom>
                <a:srgbClr val="FFFFFF"/>
              </a:clrFrom>
              <a:clrTo>
                <a:srgbClr val="FFFFFF">
                  <a:alpha val="0"/>
                </a:srgbClr>
              </a:clrTo>
            </a:clrChange>
            <a:lum bright="100000"/>
          </a:blip>
          <a:srcRect/>
          <a:stretch>
            <a:fillRect/>
          </a:stretch>
        </p:blipFill>
        <p:spPr bwMode="auto">
          <a:xfrm>
            <a:off x="-25395" y="46898"/>
            <a:ext cx="1079500" cy="688975"/>
          </a:xfrm>
          <a:prstGeom prst="rect">
            <a:avLst/>
          </a:prstGeom>
          <a:noFill/>
        </p:spPr>
      </p:pic>
      <p:pic>
        <p:nvPicPr>
          <p:cNvPr id="6" name="Picture 2"/>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0" y="836712"/>
            <a:ext cx="854482" cy="738618"/>
          </a:xfrm>
          <a:prstGeom prst="rect">
            <a:avLst/>
          </a:prstGeom>
          <a:noFill/>
          <a:ln w="9525">
            <a:noFill/>
            <a:miter lim="800000"/>
            <a:headEnd/>
            <a:tailEnd/>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7" name="Ellipse 6"/>
          <p:cNvSpPr/>
          <p:nvPr userDrawn="1"/>
        </p:nvSpPr>
        <p:spPr>
          <a:xfrm rot="1055578">
            <a:off x="-1772220" y="-2501565"/>
            <a:ext cx="2553903" cy="798561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3" descr="C:\Users\Raphaelle\Documents\Maculinea\logo-couleur-opie.jpg"/>
          <p:cNvPicPr>
            <a:picLocks noChangeAspect="1" noChangeArrowheads="1"/>
          </p:cNvPicPr>
          <p:nvPr userDrawn="1"/>
        </p:nvPicPr>
        <p:blipFill>
          <a:blip r:embed="rId2" cstate="print">
            <a:clrChange>
              <a:clrFrom>
                <a:srgbClr val="FFFFFF"/>
              </a:clrFrom>
              <a:clrTo>
                <a:srgbClr val="FFFFFF">
                  <a:alpha val="0"/>
                </a:srgbClr>
              </a:clrTo>
            </a:clrChange>
            <a:lum bright="100000"/>
          </a:blip>
          <a:srcRect/>
          <a:stretch>
            <a:fillRect/>
          </a:stretch>
        </p:blipFill>
        <p:spPr bwMode="auto">
          <a:xfrm>
            <a:off x="-25395" y="46898"/>
            <a:ext cx="1079500" cy="688975"/>
          </a:xfrm>
          <a:prstGeom prst="rect">
            <a:avLst/>
          </a:prstGeom>
          <a:noFill/>
        </p:spPr>
      </p:pic>
      <p:pic>
        <p:nvPicPr>
          <p:cNvPr id="6" name="Picture 2"/>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0" y="836712"/>
            <a:ext cx="854482" cy="738618"/>
          </a:xfrm>
          <a:prstGeom prst="rect">
            <a:avLst/>
          </a:prstGeom>
          <a:noFill/>
          <a:ln w="9525">
            <a:noFill/>
            <a:miter lim="800000"/>
            <a:headEnd/>
            <a:tailEnd/>
          </a:ln>
        </p:spPr>
      </p:pic>
    </p:spTree>
    <p:extLst>
      <p:ext uri="{BB962C8B-B14F-4D97-AF65-F5344CB8AC3E}">
        <p14:creationId xmlns:p14="http://schemas.microsoft.com/office/powerpoint/2010/main" val="1240143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7" name="Ellipse 6"/>
          <p:cNvSpPr/>
          <p:nvPr userDrawn="1"/>
        </p:nvSpPr>
        <p:spPr>
          <a:xfrm rot="1055578">
            <a:off x="-1772220" y="-2501565"/>
            <a:ext cx="2553903" cy="798561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3" descr="C:\Users\Raphaelle\Documents\Maculinea\logo-couleur-opie.jpg"/>
          <p:cNvPicPr>
            <a:picLocks noChangeAspect="1" noChangeArrowheads="1"/>
          </p:cNvPicPr>
          <p:nvPr userDrawn="1"/>
        </p:nvPicPr>
        <p:blipFill>
          <a:blip r:embed="rId2" cstate="print">
            <a:clrChange>
              <a:clrFrom>
                <a:srgbClr val="FFFFFF"/>
              </a:clrFrom>
              <a:clrTo>
                <a:srgbClr val="FFFFFF">
                  <a:alpha val="0"/>
                </a:srgbClr>
              </a:clrTo>
            </a:clrChange>
            <a:lum bright="100000"/>
          </a:blip>
          <a:srcRect/>
          <a:stretch>
            <a:fillRect/>
          </a:stretch>
        </p:blipFill>
        <p:spPr bwMode="auto">
          <a:xfrm>
            <a:off x="-25395" y="46898"/>
            <a:ext cx="1079500" cy="688975"/>
          </a:xfrm>
          <a:prstGeom prst="rect">
            <a:avLst/>
          </a:prstGeom>
          <a:noFill/>
        </p:spPr>
      </p:pic>
      <p:pic>
        <p:nvPicPr>
          <p:cNvPr id="6" name="Picture 2"/>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0" y="836712"/>
            <a:ext cx="854482" cy="738618"/>
          </a:xfrm>
          <a:prstGeom prst="rect">
            <a:avLst/>
          </a:prstGeom>
          <a:noFill/>
          <a:ln w="9525">
            <a:noFill/>
            <a:miter lim="800000"/>
            <a:headEnd/>
            <a:tailEnd/>
          </a:ln>
        </p:spPr>
      </p:pic>
    </p:spTree>
    <p:extLst>
      <p:ext uri="{BB962C8B-B14F-4D97-AF65-F5344CB8AC3E}">
        <p14:creationId xmlns:p14="http://schemas.microsoft.com/office/powerpoint/2010/main" val="3290306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7" name="Ellipse 6"/>
          <p:cNvSpPr/>
          <p:nvPr userDrawn="1"/>
        </p:nvSpPr>
        <p:spPr>
          <a:xfrm rot="1055578">
            <a:off x="-1772220" y="-2501565"/>
            <a:ext cx="2553903" cy="798561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3" descr="C:\Users\Raphaelle\Documents\Maculinea\logo-couleur-opie.jpg"/>
          <p:cNvPicPr>
            <a:picLocks noChangeAspect="1" noChangeArrowheads="1"/>
          </p:cNvPicPr>
          <p:nvPr userDrawn="1"/>
        </p:nvPicPr>
        <p:blipFill>
          <a:blip r:embed="rId2" cstate="print">
            <a:clrChange>
              <a:clrFrom>
                <a:srgbClr val="FFFFFF"/>
              </a:clrFrom>
              <a:clrTo>
                <a:srgbClr val="FFFFFF">
                  <a:alpha val="0"/>
                </a:srgbClr>
              </a:clrTo>
            </a:clrChange>
            <a:lum bright="100000"/>
          </a:blip>
          <a:srcRect/>
          <a:stretch>
            <a:fillRect/>
          </a:stretch>
        </p:blipFill>
        <p:spPr bwMode="auto">
          <a:xfrm>
            <a:off x="-25395" y="46898"/>
            <a:ext cx="1079500" cy="688975"/>
          </a:xfrm>
          <a:prstGeom prst="rect">
            <a:avLst/>
          </a:prstGeom>
          <a:noFill/>
        </p:spPr>
      </p:pic>
      <p:pic>
        <p:nvPicPr>
          <p:cNvPr id="6" name="Picture 2"/>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0" y="836712"/>
            <a:ext cx="854482" cy="738618"/>
          </a:xfrm>
          <a:prstGeom prst="rect">
            <a:avLst/>
          </a:prstGeom>
          <a:noFill/>
          <a:ln w="9525">
            <a:noFill/>
            <a:miter lim="800000"/>
            <a:headEnd/>
            <a:tailEnd/>
          </a:ln>
        </p:spPr>
      </p:pic>
    </p:spTree>
    <p:extLst>
      <p:ext uri="{BB962C8B-B14F-4D97-AF65-F5344CB8AC3E}">
        <p14:creationId xmlns:p14="http://schemas.microsoft.com/office/powerpoint/2010/main" val="84058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ère Diapo">
    <p:spTree>
      <p:nvGrpSpPr>
        <p:cNvPr id="1" name=""/>
        <p:cNvGrpSpPr/>
        <p:nvPr/>
      </p:nvGrpSpPr>
      <p:grpSpPr>
        <a:xfrm>
          <a:off x="0" y="0"/>
          <a:ext cx="0" cy="0"/>
          <a:chOff x="0" y="0"/>
          <a:chExt cx="0" cy="0"/>
        </a:xfrm>
      </p:grpSpPr>
      <p:pic>
        <p:nvPicPr>
          <p:cNvPr id="7" name="Image 1"/>
          <p:cNvPicPr>
            <a:picLocks noChangeAspect="1"/>
          </p:cNvPicPr>
          <p:nvPr userDrawn="1"/>
        </p:nvPicPr>
        <p:blipFill>
          <a:blip r:embed="rId2" cstate="print"/>
          <a:srcRect/>
          <a:stretch>
            <a:fillRect/>
          </a:stretch>
        </p:blipFill>
        <p:spPr bwMode="auto">
          <a:xfrm>
            <a:off x="0" y="980728"/>
            <a:ext cx="9144000" cy="6026150"/>
          </a:xfrm>
          <a:prstGeom prst="rect">
            <a:avLst/>
          </a:prstGeom>
          <a:noFill/>
          <a:ln w="9525">
            <a:noFill/>
            <a:miter lim="800000"/>
            <a:headEnd/>
            <a:tailEnd/>
          </a:ln>
        </p:spPr>
      </p:pic>
      <p:sp>
        <p:nvSpPr>
          <p:cNvPr id="8" name="ZoneTexte 7"/>
          <p:cNvSpPr txBox="1">
            <a:spLocks noChangeArrowheads="1"/>
          </p:cNvSpPr>
          <p:nvPr userDrawn="1"/>
        </p:nvSpPr>
        <p:spPr bwMode="auto">
          <a:xfrm>
            <a:off x="251520" y="6165304"/>
            <a:ext cx="2986088" cy="369887"/>
          </a:xfrm>
          <a:prstGeom prst="rect">
            <a:avLst/>
          </a:prstGeom>
          <a:noFill/>
          <a:ln w="9525">
            <a:noFill/>
            <a:miter lim="800000"/>
            <a:headEnd/>
            <a:tailEnd/>
          </a:ln>
        </p:spPr>
        <p:txBody>
          <a:bodyPr wrap="none">
            <a:spAutoFit/>
          </a:bodyPr>
          <a:lstStyle/>
          <a:p>
            <a:r>
              <a:rPr lang="fr-FR" dirty="0">
                <a:solidFill>
                  <a:srgbClr val="33CCCC"/>
                </a:solidFill>
                <a:latin typeface="Garamond" pitchFamily="18" charset="0"/>
              </a:rPr>
              <a:t>De l’oxygène pour le territoire</a:t>
            </a:r>
          </a:p>
        </p:txBody>
      </p:sp>
      <p:pic>
        <p:nvPicPr>
          <p:cNvPr id="5" name="Image 4"/>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55576" y="548680"/>
            <a:ext cx="1947694" cy="1190846"/>
          </a:xfrm>
          <a:prstGeom prst="rect">
            <a:avLst/>
          </a:prstGeom>
          <a:noFill/>
          <a:ln w="9525">
            <a:noFill/>
            <a:miter lim="800000"/>
            <a:headEnd/>
            <a:tailEnd/>
          </a:ln>
        </p:spPr>
      </p:pic>
    </p:spTree>
    <p:extLst>
      <p:ext uri="{BB962C8B-B14F-4D97-AF65-F5344CB8AC3E}">
        <p14:creationId xmlns:p14="http://schemas.microsoft.com/office/powerpoint/2010/main" val="11135801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5B91FD7-1A59-43B5-B8B1-54E2F16BCB67}" type="datetimeFigureOut">
              <a:rPr lang="fr-FR" smtClean="0"/>
              <a:pPr/>
              <a:t>26/05/2014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F5234D-6564-4A95-A6B0-51AC2AF93B84}"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A04827F6-E155-4967-84DF-8054D63F2FE5}" type="datetimeFigureOut">
              <a:rPr lang="fr-FR" smtClean="0"/>
              <a:pPr/>
              <a:t>26/05/2014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FA1CC2C-755F-4660-AB8B-84AFCB736530}" type="slidenum">
              <a:rPr lang="fr-FR" smtClean="0"/>
              <a:pPr/>
              <a:t>‹N°›</a:t>
            </a:fld>
            <a:endParaRPr lang="fr-FR"/>
          </a:p>
        </p:txBody>
      </p:sp>
      <p:pic>
        <p:nvPicPr>
          <p:cNvPr id="6" name="Picture 2" descr="S:\Modeles de documents CPIE\Charte graphique\Vague sans fond Couleur.gif"/>
          <p:cNvPicPr>
            <a:picLocks noChangeAspect="1" noChangeArrowheads="1"/>
          </p:cNvPicPr>
          <p:nvPr userDrawn="1"/>
        </p:nvPicPr>
        <p:blipFill>
          <a:blip r:embed="rId2" cstate="print"/>
          <a:srcRect/>
          <a:stretch>
            <a:fillRect/>
          </a:stretch>
        </p:blipFill>
        <p:spPr bwMode="auto">
          <a:xfrm>
            <a:off x="929199" y="5013176"/>
            <a:ext cx="8106497" cy="1931830"/>
          </a:xfrm>
          <a:prstGeom prst="rect">
            <a:avLst/>
          </a:prstGeom>
          <a:noFill/>
        </p:spPr>
      </p:pic>
    </p:spTree>
    <p:extLst>
      <p:ext uri="{BB962C8B-B14F-4D97-AF65-F5344CB8AC3E}">
        <p14:creationId xmlns:p14="http://schemas.microsoft.com/office/powerpoint/2010/main" val="2960552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85800" y="2130425"/>
            <a:ext cx="7770813" cy="1468438"/>
          </a:xfrm>
        </p:spPr>
        <p:txBody>
          <a:bodyPr/>
          <a:lstStyle/>
          <a:p>
            <a:r>
              <a:rPr lang="fr-FR" smtClean="0"/>
              <a:t>Modifiez le style du titre</a:t>
            </a:r>
            <a:endParaRPr lang="fr-FR"/>
          </a:p>
        </p:txBody>
      </p:sp>
      <p:sp>
        <p:nvSpPr>
          <p:cNvPr id="3" name="Rectangle 2"/>
          <p:cNvSpPr>
            <a:spLocks noGrp="1" noChangeArrowheads="1"/>
          </p:cNvSpPr>
          <p:nvPr>
            <p:ph type="dt" idx="10"/>
          </p:nvPr>
        </p:nvSpPr>
        <p:spPr>
          <a:ln/>
        </p:spPr>
        <p:txBody>
          <a:bodyPr/>
          <a:lstStyle>
            <a:lvl1pPr>
              <a:defRPr/>
            </a:lvl1pPr>
          </a:lstStyle>
          <a:p>
            <a:pPr>
              <a:defRPr/>
            </a:pPr>
            <a:r>
              <a:rPr lang="fr-FR"/>
              <a:t>18/04/2012</a:t>
            </a:r>
          </a:p>
        </p:txBody>
      </p:sp>
      <p:sp>
        <p:nvSpPr>
          <p:cNvPr id="4" name="Rectangle 4"/>
          <p:cNvSpPr>
            <a:spLocks noGrp="1" noChangeArrowheads="1"/>
          </p:cNvSpPr>
          <p:nvPr>
            <p:ph type="sldNum" idx="11"/>
          </p:nvPr>
        </p:nvSpPr>
        <p:spPr>
          <a:ln/>
        </p:spPr>
        <p:txBody>
          <a:bodyPr/>
          <a:lstStyle>
            <a:lvl1pPr>
              <a:defRPr/>
            </a:lvl1pPr>
          </a:lstStyle>
          <a:p>
            <a:pPr>
              <a:defRPr/>
            </a:pPr>
            <a:fld id="{07796D0B-3B3F-44A3-A551-E1B484F46846}" type="slidenum">
              <a:rPr lang="fr-FR"/>
              <a:pPr>
                <a:defRPr/>
              </a:pPr>
              <a:t>‹N°›</a:t>
            </a:fld>
            <a:endParaRPr lang="fr-FR" dirty="0"/>
          </a:p>
        </p:txBody>
      </p:sp>
    </p:spTree>
    <p:extLst>
      <p:ext uri="{BB962C8B-B14F-4D97-AF65-F5344CB8AC3E}">
        <p14:creationId xmlns:p14="http://schemas.microsoft.com/office/powerpoint/2010/main" val="3740152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361556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93080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02556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33716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0311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57941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68285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62640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5B91FD7-1A59-43B5-B8B1-54E2F16BCB67}" type="datetimeFigureOut">
              <a:rPr lang="fr-FR" smtClean="0"/>
              <a:pPr/>
              <a:t>26/05/2014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F5234D-6564-4A95-A6B0-51AC2AF93B84}" type="slidenum">
              <a:rPr lang="fr-FR" smtClean="0"/>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43268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33025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88040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662012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4703760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2123696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4990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42679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57219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28391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5B91FD7-1A59-43B5-B8B1-54E2F16BCB67}" type="datetimeFigureOut">
              <a:rPr lang="fr-FR" smtClean="0"/>
              <a:pPr/>
              <a:t>26/05/2014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F5234D-6564-4A95-A6B0-51AC2AF93B84}" type="slidenum">
              <a:rPr lang="fr-FR" smtClean="0"/>
              <a:pPr/>
              <a:t>‹N°›</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399857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77749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434437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5B91FD7-1A59-43B5-B8B1-54E2F16BCB67}" type="datetimeFigureOut">
              <a:rPr lang="fr-FR" smtClean="0"/>
              <a:pPr/>
              <a:t>26/05/2014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6F5234D-6564-4A95-A6B0-51AC2AF93B84}"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F5B91FD7-1A59-43B5-B8B1-54E2F16BCB67}" type="datetimeFigureOut">
              <a:rPr lang="fr-FR" smtClean="0"/>
              <a:pPr/>
              <a:t>26/05/2014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6F5234D-6564-4A95-A6B0-51AC2AF93B84}"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5B91FD7-1A59-43B5-B8B1-54E2F16BCB67}" type="datetimeFigureOut">
              <a:rPr lang="fr-FR" smtClean="0"/>
              <a:pPr/>
              <a:t>26/05/2014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6F5234D-6564-4A95-A6B0-51AC2AF93B84}"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5B91FD7-1A59-43B5-B8B1-54E2F16BCB67}" type="datetimeFigureOut">
              <a:rPr lang="fr-FR" smtClean="0"/>
              <a:pPr/>
              <a:t>26/05/2014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F5234D-6564-4A95-A6B0-51AC2AF93B84}"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5B91FD7-1A59-43B5-B8B1-54E2F16BCB67}" type="datetimeFigureOut">
              <a:rPr lang="fr-FR" smtClean="0"/>
              <a:pPr/>
              <a:t>26/05/2014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F5234D-6564-4A95-A6B0-51AC2AF93B84}"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8.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9.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91FD7-1A59-43B5-B8B1-54E2F16BCB67}" type="datetimeFigureOut">
              <a:rPr lang="fr-FR" smtClean="0"/>
              <a:pPr/>
              <a:t>26/05/2014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5234D-6564-4A95-A6B0-51AC2AF93B84}"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9" r:id="rId13"/>
    <p:sldLayoutId id="2147483667" r:id="rId14"/>
    <p:sldLayoutId id="2147483668" r:id="rId15"/>
    <p:sldLayoutId id="2147483710" r:id="rId16"/>
    <p:sldLayoutId id="2147483712" r:id="rId17"/>
    <p:sldLayoutId id="2147483713" r:id="rId18"/>
    <p:sldLayoutId id="2147483714" r:id="rId19"/>
    <p:sldLayoutId id="2147483715" r:id="rId20"/>
    <p:sldLayoutId id="2147483716"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alpha val="60000"/>
          </a:schemeClr>
        </a:solidFill>
        <a:effectLst/>
      </p:bgPr>
    </p:bg>
    <p:spTree>
      <p:nvGrpSpPr>
        <p:cNvPr id="1" name=""/>
        <p:cNvGrpSpPr/>
        <p:nvPr/>
      </p:nvGrpSpPr>
      <p:grpSpPr>
        <a:xfrm>
          <a:off x="0" y="0"/>
          <a:ext cx="0" cy="0"/>
          <a:chOff x="0" y="0"/>
          <a:chExt cx="0" cy="0"/>
        </a:xfrm>
      </p:grpSpPr>
      <p:sp>
        <p:nvSpPr>
          <p:cNvPr id="8" name="Ellipse 7"/>
          <p:cNvSpPr/>
          <p:nvPr/>
        </p:nvSpPr>
        <p:spPr>
          <a:xfrm rot="1055578">
            <a:off x="-1772220" y="-2501565"/>
            <a:ext cx="2553903" cy="798561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8" name="Ellipse 17"/>
          <p:cNvSpPr/>
          <p:nvPr/>
        </p:nvSpPr>
        <p:spPr>
          <a:xfrm rot="1669435">
            <a:off x="-1478615" y="-813243"/>
            <a:ext cx="6006602" cy="8267515"/>
          </a:xfrm>
          <a:prstGeom prst="ellipse">
            <a:avLst/>
          </a:prstGeom>
          <a:blipFill dpi="0" rotWithShape="0">
            <a:blip r:embed="rId13"/>
            <a:srcRect/>
            <a:stretch>
              <a:fillRect l="25000" t="30000"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grpSp>
        <p:nvGrpSpPr>
          <p:cNvPr id="2" name="Groupe 13"/>
          <p:cNvGrpSpPr/>
          <p:nvPr/>
        </p:nvGrpSpPr>
        <p:grpSpPr>
          <a:xfrm>
            <a:off x="0" y="6072206"/>
            <a:ext cx="9144000" cy="785794"/>
            <a:chOff x="0" y="6072206"/>
            <a:chExt cx="9144000" cy="785794"/>
          </a:xfrm>
        </p:grpSpPr>
        <p:sp>
          <p:nvSpPr>
            <p:cNvPr id="9" name="Rectangle 8"/>
            <p:cNvSpPr/>
            <p:nvPr userDrawn="1"/>
          </p:nvSpPr>
          <p:spPr>
            <a:xfrm>
              <a:off x="0" y="6072206"/>
              <a:ext cx="9144000" cy="500066"/>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Rectangle 9"/>
            <p:cNvSpPr/>
            <p:nvPr userDrawn="1"/>
          </p:nvSpPr>
          <p:spPr>
            <a:xfrm>
              <a:off x="0" y="6572272"/>
              <a:ext cx="9144000" cy="285728"/>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ZoneTexte 10"/>
            <p:cNvSpPr txBox="1"/>
            <p:nvPr userDrawn="1"/>
          </p:nvSpPr>
          <p:spPr>
            <a:xfrm>
              <a:off x="2714612" y="6072206"/>
              <a:ext cx="5929322" cy="784830"/>
            </a:xfrm>
            <a:prstGeom prst="rect">
              <a:avLst/>
            </a:prstGeom>
            <a:noFill/>
          </p:spPr>
          <p:txBody>
            <a:bodyPr wrap="square" rtlCol="0">
              <a:spAutoFit/>
            </a:bodyPr>
            <a:lstStyle/>
            <a:p>
              <a:pPr algn="r"/>
              <a:r>
                <a:rPr lang="fr-FR" sz="1350" b="1" dirty="0" smtClean="0">
                  <a:solidFill>
                    <a:srgbClr val="F79646">
                      <a:lumMod val="20000"/>
                      <a:lumOff val="80000"/>
                    </a:srgbClr>
                  </a:solidFill>
                  <a:cs typeface="Calibri" pitchFamily="34" charset="0"/>
                </a:rPr>
                <a:t>Ministère de l’Écologie, de l’Énergie, du Développement durable et de la Mer</a:t>
              </a:r>
            </a:p>
            <a:p>
              <a:pPr algn="r"/>
              <a:r>
                <a:rPr lang="fr-FR" sz="1200" dirty="0" smtClean="0">
                  <a:solidFill>
                    <a:srgbClr val="F79646">
                      <a:lumMod val="20000"/>
                      <a:lumOff val="80000"/>
                    </a:srgbClr>
                  </a:solidFill>
                  <a:cs typeface="Calibri" pitchFamily="34" charset="0"/>
                </a:rPr>
                <a:t> en charge des Technologies vertes et des Négociations sur le climat</a:t>
              </a:r>
            </a:p>
            <a:p>
              <a:pPr algn="r">
                <a:spcBef>
                  <a:spcPts val="900"/>
                </a:spcBef>
              </a:pPr>
              <a:r>
                <a:rPr lang="fr-FR" sz="1200" i="1" dirty="0" smtClean="0">
                  <a:solidFill>
                    <a:srgbClr val="F79646">
                      <a:lumMod val="20000"/>
                      <a:lumOff val="80000"/>
                    </a:srgbClr>
                  </a:solidFill>
                  <a:cs typeface="Calibri" pitchFamily="34" charset="0"/>
                </a:rPr>
                <a:t>www.developpement-durable.gouv.fr</a:t>
              </a:r>
              <a:endParaRPr lang="fr-FR" sz="1200" i="1" dirty="0">
                <a:solidFill>
                  <a:srgbClr val="F79646">
                    <a:lumMod val="20000"/>
                    <a:lumOff val="80000"/>
                  </a:srgbClr>
                </a:solidFill>
                <a:cs typeface="Calibri" pitchFamily="34" charset="0"/>
              </a:endParaRPr>
            </a:p>
          </p:txBody>
        </p:sp>
      </p:grpSp>
    </p:spTree>
    <p:extLst>
      <p:ext uri="{BB962C8B-B14F-4D97-AF65-F5344CB8AC3E}">
        <p14:creationId xmlns:p14="http://schemas.microsoft.com/office/powerpoint/2010/main" val="172714991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alpha val="60000"/>
          </a:schemeClr>
        </a:solidFill>
        <a:effectLst/>
      </p:bgPr>
    </p:bg>
    <p:spTree>
      <p:nvGrpSpPr>
        <p:cNvPr id="1" name=""/>
        <p:cNvGrpSpPr/>
        <p:nvPr/>
      </p:nvGrpSpPr>
      <p:grpSpPr>
        <a:xfrm>
          <a:off x="0" y="0"/>
          <a:ext cx="0" cy="0"/>
          <a:chOff x="0" y="0"/>
          <a:chExt cx="0" cy="0"/>
        </a:xfrm>
      </p:grpSpPr>
      <p:sp>
        <p:nvSpPr>
          <p:cNvPr id="8" name="Ellipse 7"/>
          <p:cNvSpPr/>
          <p:nvPr/>
        </p:nvSpPr>
        <p:spPr>
          <a:xfrm rot="1055578">
            <a:off x="-1772220" y="-2501565"/>
            <a:ext cx="2553903" cy="798561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792011-3229-47B3-8316-86F7E8445CC8}" type="datetimeFigureOut">
              <a:rPr lang="fr-FR" smtClean="0">
                <a:solidFill>
                  <a:prstClr val="black">
                    <a:tint val="75000"/>
                  </a:prstClr>
                </a:solidFill>
              </a:rPr>
              <a:pPr/>
              <a:t>26/05/2014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D866E-6FA2-4AEE-85FD-75BA400C6319}" type="slidenum">
              <a:rPr lang="fr-FR" smtClean="0">
                <a:solidFill>
                  <a:prstClr val="black">
                    <a:tint val="75000"/>
                  </a:prstClr>
                </a:solidFill>
              </a:rPr>
              <a:pPr/>
              <a:t>‹N°›</a:t>
            </a:fld>
            <a:endParaRPr lang="fr-FR">
              <a:solidFill>
                <a:prstClr val="black">
                  <a:tint val="75000"/>
                </a:prstClr>
              </a:solidFill>
            </a:endParaRPr>
          </a:p>
        </p:txBody>
      </p:sp>
      <p:pic>
        <p:nvPicPr>
          <p:cNvPr id="12" name="Picture 3" descr="C:\Users\Raphaelle\Documents\Maculinea\logo-couleur-opie.jpg"/>
          <p:cNvPicPr>
            <a:picLocks noChangeAspect="1" noChangeArrowheads="1"/>
          </p:cNvPicPr>
          <p:nvPr/>
        </p:nvPicPr>
        <p:blipFill>
          <a:blip r:embed="rId12" cstate="print">
            <a:clrChange>
              <a:clrFrom>
                <a:srgbClr val="FFFFFF"/>
              </a:clrFrom>
              <a:clrTo>
                <a:srgbClr val="FFFFFF">
                  <a:alpha val="0"/>
                </a:srgbClr>
              </a:clrTo>
            </a:clrChange>
            <a:lum bright="100000"/>
          </a:blip>
          <a:srcRect/>
          <a:stretch>
            <a:fillRect/>
          </a:stretch>
        </p:blipFill>
        <p:spPr bwMode="auto">
          <a:xfrm>
            <a:off x="-25395" y="46898"/>
            <a:ext cx="1079500" cy="688975"/>
          </a:xfrm>
          <a:prstGeom prst="rect">
            <a:avLst/>
          </a:prstGeom>
          <a:noFill/>
        </p:spPr>
      </p:pic>
      <p:sp>
        <p:nvSpPr>
          <p:cNvPr id="10" name="Ellipse 9"/>
          <p:cNvSpPr/>
          <p:nvPr/>
        </p:nvSpPr>
        <p:spPr>
          <a:xfrm rot="1669435">
            <a:off x="-1459824" y="-869529"/>
            <a:ext cx="5986434" cy="8288908"/>
          </a:xfrm>
          <a:prstGeom prst="ellipse">
            <a:avLst/>
          </a:prstGeom>
          <a:blipFill dpi="0" rotWithShape="0">
            <a:blip r:embed="rId13" cstate="print"/>
            <a:srcRect/>
            <a:stretch>
              <a:fillRect l="25000" t="30000"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9" name="Groupe 13"/>
          <p:cNvGrpSpPr/>
          <p:nvPr userDrawn="1"/>
        </p:nvGrpSpPr>
        <p:grpSpPr>
          <a:xfrm>
            <a:off x="0" y="6072206"/>
            <a:ext cx="9144000" cy="785794"/>
            <a:chOff x="0" y="6072206"/>
            <a:chExt cx="9144000" cy="785794"/>
          </a:xfrm>
        </p:grpSpPr>
        <p:sp>
          <p:nvSpPr>
            <p:cNvPr id="11" name="Rectangle 10"/>
            <p:cNvSpPr/>
            <p:nvPr userDrawn="1"/>
          </p:nvSpPr>
          <p:spPr>
            <a:xfrm>
              <a:off x="0" y="6072206"/>
              <a:ext cx="9144000" cy="500066"/>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Rectangle 12"/>
            <p:cNvSpPr/>
            <p:nvPr userDrawn="1"/>
          </p:nvSpPr>
          <p:spPr>
            <a:xfrm>
              <a:off x="0" y="6572272"/>
              <a:ext cx="9144000" cy="285728"/>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15" name="ZoneTexte 14"/>
          <p:cNvSpPr txBox="1"/>
          <p:nvPr userDrawn="1"/>
        </p:nvSpPr>
        <p:spPr>
          <a:xfrm>
            <a:off x="4139952" y="6072206"/>
            <a:ext cx="5004047" cy="800219"/>
          </a:xfrm>
          <a:prstGeom prst="rect">
            <a:avLst/>
          </a:prstGeom>
          <a:noFill/>
        </p:spPr>
        <p:txBody>
          <a:bodyPr wrap="square" rtlCol="0">
            <a:spAutoFit/>
          </a:bodyPr>
          <a:lstStyle/>
          <a:p>
            <a:pPr algn="r"/>
            <a:r>
              <a:rPr lang="fr-FR" sz="1350" b="1" dirty="0">
                <a:solidFill>
                  <a:schemeClr val="accent6">
                    <a:lumMod val="20000"/>
                    <a:lumOff val="80000"/>
                  </a:schemeClr>
                </a:solidFill>
                <a:latin typeface="Calibri" pitchFamily="34" charset="0"/>
                <a:cs typeface="Calibri" pitchFamily="34" charset="0"/>
              </a:rPr>
              <a:t>Ministère de l’Écologie, du Développement durable et de l’Énergie</a:t>
            </a:r>
            <a:br>
              <a:rPr lang="fr-FR" sz="1350" b="1" dirty="0">
                <a:solidFill>
                  <a:schemeClr val="accent6">
                    <a:lumMod val="20000"/>
                    <a:lumOff val="80000"/>
                  </a:schemeClr>
                </a:solidFill>
                <a:latin typeface="Calibri" pitchFamily="34" charset="0"/>
                <a:cs typeface="Calibri" pitchFamily="34" charset="0"/>
              </a:rPr>
            </a:br>
            <a:r>
              <a:rPr lang="fr-FR" sz="1200" i="1" dirty="0">
                <a:solidFill>
                  <a:schemeClr val="accent6">
                    <a:lumMod val="20000"/>
                    <a:lumOff val="80000"/>
                  </a:schemeClr>
                </a:solidFill>
                <a:latin typeface="Calibri" pitchFamily="34" charset="0"/>
                <a:cs typeface="Calibri" pitchFamily="34" charset="0"/>
              </a:rPr>
              <a:t>www.developpement-durable.gouv.fr</a:t>
            </a:r>
          </a:p>
          <a:p>
            <a:pPr algn="r"/>
            <a:endParaRPr lang="fr-FR" sz="700" i="1" dirty="0">
              <a:solidFill>
                <a:srgbClr val="F79646">
                  <a:lumMod val="20000"/>
                  <a:lumOff val="80000"/>
                </a:srgbClr>
              </a:solidFill>
              <a:cs typeface="Calibri" pitchFamily="34" charset="0"/>
            </a:endParaRPr>
          </a:p>
          <a:p>
            <a:pPr algn="r"/>
            <a:r>
              <a:rPr lang="fr-FR" sz="1200" i="1" dirty="0" smtClean="0">
                <a:solidFill>
                  <a:srgbClr val="F79646">
                    <a:lumMod val="20000"/>
                    <a:lumOff val="80000"/>
                  </a:srgbClr>
                </a:solidFill>
                <a:cs typeface="Calibri" pitchFamily="34" charset="0"/>
              </a:rPr>
              <a:t>La Défense, 25 février 2014</a:t>
            </a:r>
            <a:endParaRPr lang="fr-FR" sz="1200" i="1" dirty="0">
              <a:solidFill>
                <a:srgbClr val="F79646">
                  <a:lumMod val="20000"/>
                  <a:lumOff val="80000"/>
                </a:srgbClr>
              </a:solidFill>
              <a:cs typeface="Calibri" pitchFamily="34" charset="0"/>
            </a:endParaRPr>
          </a:p>
        </p:txBody>
      </p:sp>
    </p:spTree>
    <p:extLst>
      <p:ext uri="{BB962C8B-B14F-4D97-AF65-F5344CB8AC3E}">
        <p14:creationId xmlns:p14="http://schemas.microsoft.com/office/powerpoint/2010/main" val="424939221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63" presetClass="path" presetSubtype="0" accel="50000" decel="50000" fill="hold" grpId="0" nodeType="withEffect">
                                  <p:stCondLst>
                                    <p:cond delay="0"/>
                                  </p:stCondLst>
                                  <p:childTnLst>
                                    <p:animMotion origin="layout" path="M -0.65607 3.7037E-6 L -4.72222E-6 3.7037E-6 " pathEditMode="relative" rAng="0" ptsTypes="AA">
                                      <p:cBhvr>
                                        <p:cTn id="8" dur="2000" fill="hold"/>
                                        <p:tgtEl>
                                          <p:spTgt spid="10"/>
                                        </p:tgtEl>
                                        <p:attrNameLst>
                                          <p:attrName>ppt_x</p:attrName>
                                          <p:attrName>ppt_y</p:attrName>
                                        </p:attrNameLst>
                                      </p:cBhvr>
                                      <p:rCtr x="328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www.libellules.org/fra/fra_index.php"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hyperlink" Target="mailto:raphaelle.itrac-bruneau@insectes.org" TargetMode="External"/><Relationship Id="rId7"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37.JPG"/><Relationship Id="rId5" Type="http://schemas.openxmlformats.org/officeDocument/2006/relationships/image" Target="../media/image36.jpg"/><Relationship Id="rId10" Type="http://schemas.openxmlformats.org/officeDocument/2006/relationships/image" Target="../media/image2.png"/><Relationship Id="rId4" Type="http://schemas.openxmlformats.org/officeDocument/2006/relationships/hyperlink" Target="http://www.odonates.pnaopie.fr/" TargetMode="External"/><Relationship Id="rId9"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pn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jpeg"/><Relationship Id="rId7"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gif"/><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56.wmf"/><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gif"/><Relationship Id="rId9"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2.png"/><Relationship Id="rId7" Type="http://schemas.openxmlformats.org/officeDocument/2006/relationships/image" Target="../media/image7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odonates.pnaopie.fr/ressources/bibliographie/" TargetMode="Externa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www.cpie.paysdesmauges.fr/" TargetMode="External"/><Relationship Id="rId2" Type="http://schemas.openxmlformats.org/officeDocument/2006/relationships/hyperlink" Target="mailto:cpie-loire-et-mauges@paysdesmauges.fr" TargetMode="Externa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58.png"/><Relationship Id="rId12"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57.png"/><Relationship Id="rId11" Type="http://schemas.openxmlformats.org/officeDocument/2006/relationships/image" Target="../media/image95.png"/><Relationship Id="rId5" Type="http://schemas.openxmlformats.org/officeDocument/2006/relationships/image" Target="../media/image93.wmf"/><Relationship Id="rId10" Type="http://schemas.openxmlformats.org/officeDocument/2006/relationships/image" Target="../media/image94.png"/><Relationship Id="rId4" Type="http://schemas.openxmlformats.org/officeDocument/2006/relationships/image" Target="../media/image56.wmf"/><Relationship Id="rId9"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56.wmf"/><Relationship Id="rId1" Type="http://schemas.openxmlformats.org/officeDocument/2006/relationships/slideLayout" Target="../slideLayouts/slideLayout21.xml"/><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56.wmf"/><Relationship Id="rId1" Type="http://schemas.openxmlformats.org/officeDocument/2006/relationships/slideLayout" Target="../slideLayouts/slideLayout21.xml"/><Relationship Id="rId4" Type="http://schemas.openxmlformats.org/officeDocument/2006/relationships/image" Target="../media/image97.png"/></Relationships>
</file>

<file path=ppt/slides/_rels/slide75.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97.png"/><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96.png"/><Relationship Id="rId7" Type="http://schemas.openxmlformats.org/officeDocument/2006/relationships/image" Target="../media/image60.png"/><Relationship Id="rId2" Type="http://schemas.openxmlformats.org/officeDocument/2006/relationships/image" Target="../media/image56.wmf"/><Relationship Id="rId1" Type="http://schemas.openxmlformats.org/officeDocument/2006/relationships/slideLayout" Target="../slideLayouts/slideLayout21.xml"/><Relationship Id="rId6" Type="http://schemas.openxmlformats.org/officeDocument/2006/relationships/image" Target="../media/image59.png"/><Relationship Id="rId5" Type="http://schemas.openxmlformats.org/officeDocument/2006/relationships/image" Target="../media/image98.jpeg"/><Relationship Id="rId4" Type="http://schemas.openxmlformats.org/officeDocument/2006/relationships/image" Target="../media/image97.png"/><Relationship Id="rId9" Type="http://schemas.openxmlformats.org/officeDocument/2006/relationships/image" Target="../media/image58.png"/></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56.wmf"/><Relationship Id="rId1" Type="http://schemas.openxmlformats.org/officeDocument/2006/relationships/slideLayout" Target="../slideLayouts/slideLayout21.xml"/><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odonates.pnaopie.fr/ressources/bibliographie/" TargetMode="External"/><Relationship Id="rId1" Type="http://schemas.openxmlformats.org/officeDocument/2006/relationships/slideLayout" Target="../slideLayouts/slideLayout16.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4.xml"/><Relationship Id="rId5" Type="http://schemas.openxmlformats.org/officeDocument/2006/relationships/image" Target="../media/image33.emf"/><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8006"/>
          <a:stretch/>
        </p:blipFill>
        <p:spPr bwMode="auto">
          <a:xfrm>
            <a:off x="0" y="-21146"/>
            <a:ext cx="9144000" cy="310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093" r="31758" b="47460"/>
          <a:stretch/>
        </p:blipFill>
        <p:spPr bwMode="auto">
          <a:xfrm>
            <a:off x="4319972" y="188640"/>
            <a:ext cx="4680520" cy="131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107504" y="3329116"/>
            <a:ext cx="7200800" cy="1107996"/>
          </a:xfrm>
          <a:prstGeom prst="rect">
            <a:avLst/>
          </a:prstGeom>
          <a:noFill/>
        </p:spPr>
        <p:txBody>
          <a:bodyPr wrap="square" rtlCol="0">
            <a:spAutoFit/>
          </a:bodyPr>
          <a:lstStyle/>
          <a:p>
            <a:pPr algn="r"/>
            <a:r>
              <a:rPr lang="fr-FR" sz="2400" b="1" i="1" dirty="0" smtClean="0">
                <a:solidFill>
                  <a:schemeClr val="accent6">
                    <a:lumMod val="75000"/>
                  </a:schemeClr>
                </a:solidFill>
              </a:rPr>
              <a:t>1</a:t>
            </a:r>
            <a:r>
              <a:rPr lang="fr-FR" sz="2400" b="1" i="1" baseline="30000" dirty="0" smtClean="0">
                <a:solidFill>
                  <a:schemeClr val="accent6">
                    <a:lumMod val="75000"/>
                  </a:schemeClr>
                </a:solidFill>
              </a:rPr>
              <a:t>er</a:t>
            </a:r>
            <a:r>
              <a:rPr lang="fr-FR" sz="2400" b="1" i="1" dirty="0" smtClean="0">
                <a:solidFill>
                  <a:schemeClr val="accent6">
                    <a:lumMod val="75000"/>
                  </a:schemeClr>
                </a:solidFill>
              </a:rPr>
              <a:t> Comité de Pilotage</a:t>
            </a:r>
          </a:p>
          <a:p>
            <a:pPr algn="r"/>
            <a:r>
              <a:rPr lang="fr-FR" sz="2400" b="1" i="1" dirty="0" smtClean="0">
                <a:solidFill>
                  <a:schemeClr val="accent6">
                    <a:lumMod val="75000"/>
                  </a:schemeClr>
                </a:solidFill>
              </a:rPr>
              <a:t>de la déclinaison régionale en Pays-de-la-Loire</a:t>
            </a:r>
          </a:p>
          <a:p>
            <a:pPr algn="r"/>
            <a:r>
              <a:rPr lang="fr-FR" b="1" dirty="0" smtClean="0"/>
              <a:t>DREAL Nantes, le 26 mai 2014</a:t>
            </a:r>
            <a:endParaRPr lang="fr-FR" b="1" dirty="0"/>
          </a:p>
        </p:txBody>
      </p:sp>
      <p:pic>
        <p:nvPicPr>
          <p:cNvPr id="1030" name="Image 2" descr="Description : 2_Coenagrion pulchellum_9831_ML-GRET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87785" y="5237273"/>
            <a:ext cx="1800000" cy="135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Gomphus graslinii (2)_Benji Même-Lafon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7625"/>
          <a:stretch/>
        </p:blipFill>
        <p:spPr bwMode="auto">
          <a:xfrm>
            <a:off x="2128897" y="5013376"/>
            <a:ext cx="2227079"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age 2" descr="Description : 2_Coenagrion pulchellum_9831_ML-GRETI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5013176"/>
            <a:ext cx="2391564"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Imag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29583" y="5589240"/>
            <a:ext cx="1270910" cy="76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vendee.lpo.fr/userfiles/image/logos/collectivites%20et%20administrations/Dreal_Loire%20HD_reduc.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360" y="3907200"/>
            <a:ext cx="1149817" cy="1466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8520" y="3086529"/>
            <a:ext cx="7632848" cy="3870863"/>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892558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11560" y="496127"/>
            <a:ext cx="7848872" cy="1152127"/>
          </a:xfrm>
          <a:prstGeom prst="rect">
            <a:avLst/>
          </a:prstGeom>
          <a:ln w="28575">
            <a:solidFill>
              <a:schemeClr val="accent6"/>
            </a:solidFill>
          </a:ln>
        </p:spPr>
        <p:txBody>
          <a:bodyPr vert="horz" lIns="91440" tIns="45720" rIns="91440" bIns="45720" rtlCol="0" anchor="ctr">
            <a:normAutofit/>
          </a:bodyPr>
          <a:lstStyle/>
          <a:p>
            <a:pPr algn="ctr">
              <a:spcBef>
                <a:spcPct val="0"/>
              </a:spcBef>
              <a:defRPr/>
            </a:pPr>
            <a:r>
              <a:rPr lang="fr-FR" sz="2800" b="1" noProof="0" dirty="0" smtClean="0"/>
              <a:t>Les grands projets pour 2014</a:t>
            </a:r>
            <a:endParaRPr kumimoji="0" lang="fr-FR" sz="2800" b="1"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4" name="Ellipse 3"/>
          <p:cNvSpPr/>
          <p:nvPr/>
        </p:nvSpPr>
        <p:spPr>
          <a:xfrm rot="1055578">
            <a:off x="-1772220" y="-2501565"/>
            <a:ext cx="2553903" cy="798561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2"/>
          <a:stretch>
            <a:fillRect/>
          </a:stretch>
        </p:blipFill>
        <p:spPr>
          <a:xfrm>
            <a:off x="6586943" y="1818428"/>
            <a:ext cx="1881619" cy="2664296"/>
          </a:xfrm>
          <a:prstGeom prst="rect">
            <a:avLst/>
          </a:prstGeom>
          <a:ln>
            <a:solidFill>
              <a:schemeClr val="bg1">
                <a:lumMod val="85000"/>
              </a:schemeClr>
            </a:solidFill>
          </a:ln>
        </p:spPr>
      </p:pic>
      <p:sp>
        <p:nvSpPr>
          <p:cNvPr id="10" name="ZoneTexte 9"/>
          <p:cNvSpPr txBox="1"/>
          <p:nvPr/>
        </p:nvSpPr>
        <p:spPr>
          <a:xfrm>
            <a:off x="926684" y="1916832"/>
            <a:ext cx="5271700" cy="1323439"/>
          </a:xfrm>
          <a:prstGeom prst="rect">
            <a:avLst/>
          </a:prstGeom>
          <a:noFill/>
        </p:spPr>
        <p:txBody>
          <a:bodyPr wrap="none" rtlCol="0">
            <a:spAutoFit/>
          </a:bodyPr>
          <a:lstStyle/>
          <a:p>
            <a:pPr marL="342900" indent="-342900">
              <a:buFont typeface="Wingdings" panose="05000000000000000000" pitchFamily="2" charset="2"/>
              <a:buChar char="§"/>
            </a:pPr>
            <a:r>
              <a:rPr lang="fr-FR" sz="2000" dirty="0" smtClean="0"/>
              <a:t>Réaliser </a:t>
            </a:r>
            <a:r>
              <a:rPr lang="fr-FR" sz="2000" dirty="0"/>
              <a:t>un </a:t>
            </a:r>
            <a:r>
              <a:rPr lang="fr-FR" sz="2000" b="1" dirty="0" smtClean="0"/>
              <a:t>recueil d’expériences </a:t>
            </a:r>
            <a:r>
              <a:rPr lang="fr-FR" sz="2000" dirty="0" smtClean="0"/>
              <a:t>concernant</a:t>
            </a:r>
          </a:p>
          <a:p>
            <a:r>
              <a:rPr lang="fr-FR" sz="2000" dirty="0" smtClean="0"/>
              <a:t>la </a:t>
            </a:r>
            <a:r>
              <a:rPr lang="fr-FR" sz="2000" dirty="0"/>
              <a:t>gestion conservatoire des </a:t>
            </a:r>
            <a:r>
              <a:rPr lang="fr-FR" sz="2000" dirty="0" smtClean="0"/>
              <a:t>Odonates</a:t>
            </a:r>
          </a:p>
          <a:p>
            <a:endParaRPr lang="fr-FR" sz="2000" dirty="0"/>
          </a:p>
          <a:p>
            <a:pPr marL="342900" indent="-342900">
              <a:buFont typeface="Wingdings" panose="05000000000000000000" pitchFamily="2" charset="2"/>
              <a:buChar char="§"/>
            </a:pPr>
            <a:r>
              <a:rPr lang="fr-FR" sz="2000" b="1" dirty="0" smtClean="0"/>
              <a:t>ECOO</a:t>
            </a:r>
            <a:endParaRPr lang="fr-FR" sz="20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454" y="3233957"/>
            <a:ext cx="4911229" cy="12278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2249996" y="4821120"/>
            <a:ext cx="4572000" cy="978729"/>
          </a:xfrm>
          <a:prstGeom prst="rect">
            <a:avLst/>
          </a:prstGeom>
        </p:spPr>
        <p:txBody>
          <a:bodyPr>
            <a:spAutoFit/>
          </a:bodyPr>
          <a:lstStyle/>
          <a:p>
            <a:pPr algn="ctr">
              <a:lnSpc>
                <a:spcPct val="80000"/>
              </a:lnSpc>
            </a:pPr>
            <a:r>
              <a:rPr lang="fr-FR" dirty="0"/>
              <a:t>07 au 10 juillet 2014 à Montpellier</a:t>
            </a:r>
          </a:p>
          <a:p>
            <a:pPr lvl="0" algn="ctr">
              <a:lnSpc>
                <a:spcPct val="80000"/>
              </a:lnSpc>
            </a:pPr>
            <a:endParaRPr lang="fr-FR" dirty="0" smtClean="0"/>
          </a:p>
          <a:p>
            <a:pPr lvl="0" algn="ctr">
              <a:lnSpc>
                <a:spcPct val="80000"/>
              </a:lnSpc>
            </a:pPr>
            <a:r>
              <a:rPr lang="fr-FR" dirty="0" smtClean="0"/>
              <a:t>Site </a:t>
            </a:r>
            <a:r>
              <a:rPr lang="fr-FR" dirty="0"/>
              <a:t>dédié au congrès : </a:t>
            </a:r>
            <a:r>
              <a:rPr lang="fr-FR" dirty="0">
                <a:hlinkClick r:id="rId4"/>
              </a:rPr>
              <a:t>www.libellules.org/fra/fra_index.php</a:t>
            </a:r>
            <a:r>
              <a:rPr lang="fr-FR" dirty="0"/>
              <a:t> </a:t>
            </a:r>
          </a:p>
        </p:txBody>
      </p:sp>
      <p:pic>
        <p:nvPicPr>
          <p:cNvPr id="8" name="Picture 3" descr="C:\Users\Raphaelle\Documents\Maculinea\logo-couleur-opie.jpg"/>
          <p:cNvPicPr>
            <a:picLocks noChangeAspect="1" noChangeArrowheads="1"/>
          </p:cNvPicPr>
          <p:nvPr/>
        </p:nvPicPr>
        <p:blipFill>
          <a:blip r:embed="rId5" cstate="print">
            <a:clrChange>
              <a:clrFrom>
                <a:srgbClr val="FFFFFF"/>
              </a:clrFrom>
              <a:clrTo>
                <a:srgbClr val="FFFFFF">
                  <a:alpha val="0"/>
                </a:srgbClr>
              </a:clrTo>
            </a:clrChange>
            <a:lum bright="100000"/>
          </a:blip>
          <a:srcRect/>
          <a:stretch>
            <a:fillRect/>
          </a:stretch>
        </p:blipFill>
        <p:spPr bwMode="auto">
          <a:xfrm>
            <a:off x="-25395" y="46898"/>
            <a:ext cx="1079500" cy="688975"/>
          </a:xfrm>
          <a:prstGeom prst="rect">
            <a:avLst/>
          </a:prstGeom>
          <a:noFill/>
        </p:spPr>
      </p:pic>
      <p:pic>
        <p:nvPicPr>
          <p:cNvPr id="11" name="Picture 2"/>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0" y="836712"/>
            <a:ext cx="854482" cy="738618"/>
          </a:xfrm>
          <a:prstGeom prst="rect">
            <a:avLst/>
          </a:prstGeom>
          <a:noFill/>
          <a:ln w="9525">
            <a:noFill/>
            <a:miter lim="800000"/>
            <a:headEnd/>
            <a:tailEnd/>
          </a:ln>
        </p:spPr>
      </p:pic>
    </p:spTree>
    <p:extLst>
      <p:ext uri="{BB962C8B-B14F-4D97-AF65-F5344CB8AC3E}">
        <p14:creationId xmlns:p14="http://schemas.microsoft.com/office/powerpoint/2010/main" val="27889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142797" y="2667806"/>
            <a:ext cx="3726598" cy="1754326"/>
          </a:xfrm>
          <a:prstGeom prst="rect">
            <a:avLst/>
          </a:prstGeom>
          <a:noFill/>
        </p:spPr>
        <p:txBody>
          <a:bodyPr wrap="none" rtlCol="0">
            <a:spAutoFit/>
          </a:bodyPr>
          <a:lstStyle/>
          <a:p>
            <a:pPr algn="ctr"/>
            <a:r>
              <a:rPr lang="fr-FR" b="1" dirty="0" smtClean="0">
                <a:solidFill>
                  <a:prstClr val="black"/>
                </a:solidFill>
              </a:rPr>
              <a:t>Merci de votre attention !</a:t>
            </a:r>
          </a:p>
          <a:p>
            <a:pPr algn="ctr"/>
            <a:endParaRPr lang="fr-FR" dirty="0" smtClean="0">
              <a:solidFill>
                <a:prstClr val="black"/>
              </a:solidFill>
            </a:endParaRPr>
          </a:p>
          <a:p>
            <a:pPr algn="ctr"/>
            <a:endParaRPr lang="fr-FR" dirty="0" smtClean="0">
              <a:solidFill>
                <a:prstClr val="black"/>
              </a:solidFill>
            </a:endParaRPr>
          </a:p>
          <a:p>
            <a:pPr algn="ctr"/>
            <a:r>
              <a:rPr lang="fr-FR" b="1" dirty="0" smtClean="0">
                <a:solidFill>
                  <a:prstClr val="black"/>
                </a:solidFill>
              </a:rPr>
              <a:t>Pour plus d’informations</a:t>
            </a:r>
          </a:p>
          <a:p>
            <a:pPr algn="ctr"/>
            <a:r>
              <a:rPr lang="fr-FR" dirty="0" smtClean="0">
                <a:solidFill>
                  <a:prstClr val="black"/>
                </a:solidFill>
                <a:hlinkClick r:id="rId3"/>
              </a:rPr>
              <a:t>raphaelle.itrac-bruneau@insectes.org</a:t>
            </a:r>
            <a:endParaRPr lang="fr-FR" dirty="0" smtClean="0">
              <a:solidFill>
                <a:prstClr val="black"/>
              </a:solidFill>
            </a:endParaRPr>
          </a:p>
          <a:p>
            <a:pPr algn="ctr"/>
            <a:r>
              <a:rPr lang="fr-FR" dirty="0" smtClean="0">
                <a:solidFill>
                  <a:prstClr val="black"/>
                </a:solidFill>
                <a:hlinkClick r:id="rId4"/>
              </a:rPr>
              <a:t>www.odonates.pnaopie.fr</a:t>
            </a:r>
            <a:endParaRPr lang="fr-FR" dirty="0" smtClean="0">
              <a:solidFill>
                <a:prstClr val="black"/>
              </a:solidFill>
            </a:endParaRPr>
          </a:p>
        </p:txBody>
      </p:sp>
      <p:sp>
        <p:nvSpPr>
          <p:cNvPr id="20" name="Ellipse 19"/>
          <p:cNvSpPr/>
          <p:nvPr/>
        </p:nvSpPr>
        <p:spPr>
          <a:xfrm rot="2852471">
            <a:off x="-2798549" y="-2471736"/>
            <a:ext cx="4298400" cy="88488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12" name="Ellipse 11"/>
          <p:cNvSpPr/>
          <p:nvPr/>
        </p:nvSpPr>
        <p:spPr>
          <a:xfrm>
            <a:off x="500761" y="1976583"/>
            <a:ext cx="2376264" cy="2376264"/>
          </a:xfrm>
          <a:prstGeom prst="ellipse">
            <a:avLst/>
          </a:prstGeom>
          <a:blipFill>
            <a:blip r:embed="rId5"/>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Ellipse 12"/>
          <p:cNvSpPr/>
          <p:nvPr/>
        </p:nvSpPr>
        <p:spPr>
          <a:xfrm>
            <a:off x="1080000" y="4577832"/>
            <a:ext cx="1875504" cy="1875504"/>
          </a:xfrm>
          <a:prstGeom prst="ellipse">
            <a:avLst/>
          </a:prstGeom>
          <a:blipFill>
            <a:blip r:embed="rId6"/>
            <a:srcRect/>
            <a:stretch>
              <a:fillRect l="-13459" t="-7503" r="-20921" b="-8717"/>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5" name="Ellipse 14"/>
          <p:cNvSpPr/>
          <p:nvPr/>
        </p:nvSpPr>
        <p:spPr>
          <a:xfrm>
            <a:off x="1784648" y="1556792"/>
            <a:ext cx="1299760" cy="1299760"/>
          </a:xfrm>
          <a:prstGeom prst="ellipse">
            <a:avLst/>
          </a:prstGeom>
          <a:blipFill dpi="0" rotWithShape="1">
            <a:blip r:embed="rId7"/>
            <a:srcRect/>
            <a:stretch>
              <a:fillRect l="-4000" r="-18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22" name="Picture 3" descr="C:\Users\Raphaelle\Documents\Maculinea\logo-couleur-opie.jpg"/>
          <p:cNvPicPr>
            <a:picLocks noChangeAspect="1" noChangeArrowheads="1"/>
          </p:cNvPicPr>
          <p:nvPr/>
        </p:nvPicPr>
        <p:blipFill>
          <a:blip r:embed="rId8" cstate="print">
            <a:clrChange>
              <a:clrFrom>
                <a:srgbClr val="FFFFFF"/>
              </a:clrFrom>
              <a:clrTo>
                <a:srgbClr val="FFFFFF">
                  <a:alpha val="0"/>
                </a:srgbClr>
              </a:clrTo>
            </a:clrChange>
            <a:lum bright="100000"/>
          </a:blip>
          <a:srcRect/>
          <a:stretch>
            <a:fillRect/>
          </a:stretch>
        </p:blipFill>
        <p:spPr bwMode="auto">
          <a:xfrm>
            <a:off x="-25395" y="46898"/>
            <a:ext cx="1079500" cy="688975"/>
          </a:xfrm>
          <a:prstGeom prst="rect">
            <a:avLst/>
          </a:prstGeom>
          <a:noFill/>
        </p:spPr>
      </p:pic>
      <p:sp>
        <p:nvSpPr>
          <p:cNvPr id="9" name="Ellipse 8"/>
          <p:cNvSpPr/>
          <p:nvPr/>
        </p:nvSpPr>
        <p:spPr>
          <a:xfrm>
            <a:off x="293378" y="3504764"/>
            <a:ext cx="1696166" cy="1696166"/>
          </a:xfrm>
          <a:prstGeom prst="ellipse">
            <a:avLst/>
          </a:prstGeom>
          <a:blipFill>
            <a:blip r:embed="rId9"/>
            <a:srcRect/>
            <a:stretch>
              <a:fillRect l="-73684" t="-15789" r="-16130" b="-21053"/>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0" y="836712"/>
            <a:ext cx="854482" cy="738618"/>
          </a:xfrm>
          <a:prstGeom prst="rect">
            <a:avLst/>
          </a:prstGeom>
          <a:noFill/>
          <a:ln w="9525">
            <a:noFill/>
            <a:miter lim="800000"/>
            <a:headEnd/>
            <a:tailEnd/>
          </a:ln>
        </p:spPr>
      </p:pic>
    </p:spTree>
    <p:extLst>
      <p:ext uri="{BB962C8B-B14F-4D97-AF65-F5344CB8AC3E}">
        <p14:creationId xmlns:p14="http://schemas.microsoft.com/office/powerpoint/2010/main" val="808425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47"/>
            <a:ext cx="9144000" cy="323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5084071"/>
            <a:ext cx="1152128" cy="153121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6804248" y="3086529"/>
            <a:ext cx="0" cy="3771471"/>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093" r="31758" b="47460"/>
          <a:stretch/>
        </p:blipFill>
        <p:spPr bwMode="auto">
          <a:xfrm>
            <a:off x="4319972" y="188640"/>
            <a:ext cx="4680520" cy="131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1434048" y="1412776"/>
            <a:ext cx="7314416" cy="1477328"/>
          </a:xfrm>
          <a:prstGeom prst="rect">
            <a:avLst/>
          </a:prstGeom>
          <a:noFill/>
        </p:spPr>
        <p:txBody>
          <a:bodyPr wrap="square" rtlCol="0">
            <a:spAutoFit/>
          </a:bodyPr>
          <a:lstStyle/>
          <a:p>
            <a:pPr algn="r"/>
            <a:r>
              <a:rPr lang="fr-FR" sz="2400" b="1" i="1" dirty="0" smtClean="0">
                <a:solidFill>
                  <a:schemeClr val="accent6">
                    <a:lumMod val="75000"/>
                  </a:schemeClr>
                </a:solidFill>
              </a:rPr>
              <a:t>1</a:t>
            </a:r>
            <a:r>
              <a:rPr lang="fr-FR" sz="2400" b="1" i="1" baseline="30000" dirty="0" smtClean="0">
                <a:solidFill>
                  <a:schemeClr val="accent6">
                    <a:lumMod val="75000"/>
                  </a:schemeClr>
                </a:solidFill>
              </a:rPr>
              <a:t>er</a:t>
            </a:r>
            <a:r>
              <a:rPr lang="fr-FR" sz="2400" b="1" i="1" dirty="0" smtClean="0">
                <a:solidFill>
                  <a:schemeClr val="accent6">
                    <a:lumMod val="75000"/>
                  </a:schemeClr>
                </a:solidFill>
              </a:rPr>
              <a:t> Comité de Pilotage</a:t>
            </a:r>
          </a:p>
          <a:p>
            <a:pPr algn="r"/>
            <a:r>
              <a:rPr lang="fr-FR" sz="2400" b="1" i="1" dirty="0" smtClean="0">
                <a:solidFill>
                  <a:schemeClr val="accent6">
                    <a:lumMod val="75000"/>
                  </a:schemeClr>
                </a:solidFill>
              </a:rPr>
              <a:t>de la déclinaison régionale</a:t>
            </a:r>
          </a:p>
          <a:p>
            <a:pPr algn="r"/>
            <a:r>
              <a:rPr lang="fr-FR" sz="2400" b="1" i="1" dirty="0" smtClean="0">
                <a:solidFill>
                  <a:schemeClr val="accent6">
                    <a:lumMod val="75000"/>
                  </a:schemeClr>
                </a:solidFill>
              </a:rPr>
              <a:t>en Pays-de-la-Loire</a:t>
            </a:r>
          </a:p>
          <a:p>
            <a:pPr algn="r"/>
            <a:r>
              <a:rPr lang="fr-FR" b="1" dirty="0" smtClean="0"/>
              <a:t>DREAL Nantes, le 26 mai 2014</a:t>
            </a:r>
            <a:endParaRPr lang="fr-FR" b="1" dirty="0"/>
          </a:p>
        </p:txBody>
      </p:sp>
      <p:pic>
        <p:nvPicPr>
          <p:cNvPr id="1030" name="Image 2" descr="Description : 2_Coenagrion pulchellum_9831_ML-GRET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3769" y="5237273"/>
            <a:ext cx="1800000" cy="135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Gomphus graslinii (2)_Benji Même-Lafon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7625"/>
          <a:stretch/>
        </p:blipFill>
        <p:spPr bwMode="auto">
          <a:xfrm>
            <a:off x="1840865" y="5013376"/>
            <a:ext cx="2227079"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age 2" descr="Description : 2_Coenagrion pulchellum_9831_ML-GRETI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8668" y="5013176"/>
            <a:ext cx="2391564"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Imag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538" y="2975930"/>
            <a:ext cx="189547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p:nvPr/>
        </p:nvSpPr>
        <p:spPr>
          <a:xfrm>
            <a:off x="1177275" y="3532259"/>
            <a:ext cx="5328592" cy="1046440"/>
          </a:xfrm>
          <a:prstGeom prst="rect">
            <a:avLst/>
          </a:prstGeom>
          <a:noFill/>
        </p:spPr>
        <p:txBody>
          <a:bodyPr wrap="square" rtlCol="0">
            <a:spAutoFit/>
          </a:bodyPr>
          <a:lstStyle/>
          <a:p>
            <a:pPr algn="r"/>
            <a:r>
              <a:rPr lang="fr-FR" sz="2400" b="1" i="1" dirty="0" smtClean="0"/>
              <a:t>Présentation de la</a:t>
            </a:r>
          </a:p>
          <a:p>
            <a:pPr algn="r"/>
            <a:r>
              <a:rPr lang="fr-FR" sz="2400" b="1" i="1" dirty="0" smtClean="0"/>
              <a:t>déclinaison régionale</a:t>
            </a:r>
          </a:p>
          <a:p>
            <a:pPr algn="r"/>
            <a:r>
              <a:rPr lang="fr-FR" sz="1400" b="1" i="1" dirty="0" smtClean="0"/>
              <a:t>Franck Herbrecht</a:t>
            </a:r>
            <a:endParaRPr lang="fr-FR" sz="1400" b="1" dirty="0"/>
          </a:p>
        </p:txBody>
      </p:sp>
    </p:spTree>
    <p:extLst>
      <p:ext uri="{BB962C8B-B14F-4D97-AF65-F5344CB8AC3E}">
        <p14:creationId xmlns:p14="http://schemas.microsoft.com/office/powerpoint/2010/main" val="284545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0" y="5157192"/>
            <a:ext cx="9144000" cy="1400356"/>
            <a:chOff x="0" y="5157192"/>
            <a:chExt cx="9144000" cy="1400356"/>
          </a:xfrm>
        </p:grpSpPr>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cteur droit 6"/>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Espace réservé du contenu 2"/>
          <p:cNvSpPr>
            <a:spLocks noGrp="1"/>
          </p:cNvSpPr>
          <p:nvPr>
            <p:ph idx="1"/>
          </p:nvPr>
        </p:nvSpPr>
        <p:spPr>
          <a:xfrm>
            <a:off x="914400" y="1772816"/>
            <a:ext cx="8229600" cy="4525963"/>
          </a:xfrm>
        </p:spPr>
        <p:txBody>
          <a:bodyPr>
            <a:normAutofit fontScale="85000" lnSpcReduction="10000"/>
          </a:bodyPr>
          <a:lstStyle/>
          <a:p>
            <a:r>
              <a:rPr lang="fr-FR" dirty="0" smtClean="0"/>
              <a:t>démarche d'élaboration de la déclinaison régionale</a:t>
            </a:r>
          </a:p>
          <a:p>
            <a:r>
              <a:rPr lang="fr-FR" dirty="0" smtClean="0"/>
              <a:t>les fiches-espèce</a:t>
            </a:r>
          </a:p>
          <a:p>
            <a:r>
              <a:rPr lang="fr-FR" dirty="0" smtClean="0"/>
              <a:t>synthèse des autres informations (actions de connaissances, actions conservatoires, sites majeurs)</a:t>
            </a:r>
          </a:p>
          <a:p>
            <a:r>
              <a:rPr lang="fr-FR" dirty="0" smtClean="0"/>
              <a:t>Plan d'actions :</a:t>
            </a:r>
          </a:p>
          <a:p>
            <a:pPr lvl="1"/>
            <a:r>
              <a:rPr lang="fr-FR" dirty="0"/>
              <a:t> </a:t>
            </a:r>
            <a:r>
              <a:rPr lang="fr-FR" dirty="0" smtClean="0"/>
              <a:t>animation de la déclinaison</a:t>
            </a:r>
          </a:p>
          <a:p>
            <a:pPr lvl="1"/>
            <a:r>
              <a:rPr lang="fr-FR" dirty="0"/>
              <a:t> </a:t>
            </a:r>
            <a:r>
              <a:rPr lang="fr-FR" dirty="0" smtClean="0"/>
              <a:t>amélioration des connaissances</a:t>
            </a:r>
          </a:p>
          <a:p>
            <a:pPr lvl="1"/>
            <a:r>
              <a:rPr lang="fr-FR" dirty="0"/>
              <a:t> </a:t>
            </a:r>
            <a:r>
              <a:rPr lang="fr-FR" dirty="0" smtClean="0"/>
              <a:t>gestion conservatoire</a:t>
            </a:r>
          </a:p>
          <a:p>
            <a:pPr lvl="1"/>
            <a:r>
              <a:rPr lang="fr-FR" dirty="0"/>
              <a:t> </a:t>
            </a:r>
            <a:r>
              <a:rPr lang="fr-FR" dirty="0" smtClean="0"/>
              <a:t>réseaux et mutualisation</a:t>
            </a:r>
          </a:p>
          <a:p>
            <a:pPr lvl="1"/>
            <a:r>
              <a:rPr lang="fr-FR" dirty="0"/>
              <a:t> </a:t>
            </a:r>
            <a:r>
              <a:rPr lang="fr-FR" dirty="0" smtClean="0"/>
              <a:t>information et sensibilisation</a:t>
            </a:r>
            <a:endParaRPr lang="fr-FR" dirty="0"/>
          </a:p>
        </p:txBody>
      </p:sp>
      <p:sp>
        <p:nvSpPr>
          <p:cNvPr id="2" name="Rectangle 1"/>
          <p:cNvSpPr/>
          <p:nvPr/>
        </p:nvSpPr>
        <p:spPr>
          <a:xfrm>
            <a:off x="1260759" y="1065802"/>
            <a:ext cx="6996851" cy="584775"/>
          </a:xfrm>
          <a:prstGeom prst="rect">
            <a:avLst/>
          </a:prstGeom>
        </p:spPr>
        <p:txBody>
          <a:bodyPr wrap="none">
            <a:spAutoFit/>
          </a:bodyPr>
          <a:lstStyle/>
          <a:p>
            <a:pPr algn="r"/>
            <a:r>
              <a:rPr lang="fr-FR" sz="3200" b="1" i="1" dirty="0" smtClean="0"/>
              <a:t>Présentation de la </a:t>
            </a:r>
            <a:r>
              <a:rPr lang="fr-FR" sz="3200" b="1" i="1" dirty="0"/>
              <a:t>déclinaison régionale</a:t>
            </a:r>
          </a:p>
        </p:txBody>
      </p:sp>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31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re 1"/>
          <p:cNvSpPr>
            <a:spLocks noGrp="1"/>
          </p:cNvSpPr>
          <p:nvPr>
            <p:ph type="title"/>
          </p:nvPr>
        </p:nvSpPr>
        <p:spPr/>
        <p:txBody>
          <a:bodyPr>
            <a:normAutofit/>
          </a:bodyPr>
          <a:lstStyle/>
          <a:p>
            <a:r>
              <a:rPr lang="fr-FR" sz="3200" b="1" dirty="0" smtClean="0"/>
              <a:t>Démarche d'élaboration</a:t>
            </a:r>
            <a:br>
              <a:rPr lang="fr-FR" sz="3200" b="1" dirty="0" smtClean="0"/>
            </a:br>
            <a:r>
              <a:rPr lang="fr-FR" sz="3200" b="1" dirty="0" smtClean="0"/>
              <a:t>de la déclinaison régionale</a:t>
            </a:r>
            <a:endParaRPr lang="fr-FR" sz="3200" b="1" dirty="0"/>
          </a:p>
        </p:txBody>
      </p:sp>
      <p:sp>
        <p:nvSpPr>
          <p:cNvPr id="3" name="Espace réservé du contenu 2"/>
          <p:cNvSpPr>
            <a:spLocks noGrp="1"/>
          </p:cNvSpPr>
          <p:nvPr>
            <p:ph idx="1"/>
          </p:nvPr>
        </p:nvSpPr>
        <p:spPr/>
        <p:txBody>
          <a:bodyPr>
            <a:normAutofit/>
          </a:bodyPr>
          <a:lstStyle/>
          <a:p>
            <a:pPr marL="0" indent="0">
              <a:buNone/>
            </a:pPr>
            <a:r>
              <a:rPr lang="fr-FR" sz="2400" i="1" dirty="0" smtClean="0"/>
              <a:t>Constitution d'un groupe de travail : 27 naturalistes, techniciens et/ou gestionnaires</a:t>
            </a:r>
          </a:p>
          <a:p>
            <a:pPr marL="971550" lvl="1" indent="-514350">
              <a:buFont typeface="+mj-lt"/>
              <a:buAutoNum type="arabicPeriod"/>
            </a:pPr>
            <a:r>
              <a:rPr lang="fr-FR" sz="2400" b="1" dirty="0" smtClean="0"/>
              <a:t>Choix des taxons concernés</a:t>
            </a:r>
          </a:p>
          <a:p>
            <a:pPr lvl="2">
              <a:buFont typeface="Wingdings" pitchFamily="2" charset="2"/>
              <a:buChar char="Ø"/>
            </a:pPr>
            <a:r>
              <a:rPr lang="fr-FR" sz="2000" dirty="0" smtClean="0"/>
              <a:t>Inclusion des 9 sp. concernées par le PNAO</a:t>
            </a:r>
          </a:p>
          <a:p>
            <a:pPr lvl="2">
              <a:buFont typeface="Wingdings" pitchFamily="2" charset="2"/>
              <a:buChar char="Ø"/>
            </a:pPr>
            <a:r>
              <a:rPr lang="fr-FR" sz="2000" dirty="0" smtClean="0"/>
              <a:t>Rassemblement d'un premier lot de données sur les autres taxons présents (proposés en annexe VI du PNAO pour le domaine atlantique)</a:t>
            </a:r>
          </a:p>
          <a:p>
            <a:pPr lvl="2">
              <a:buFont typeface="Wingdings" pitchFamily="2" charset="2"/>
              <a:buChar char="Ø"/>
            </a:pPr>
            <a:r>
              <a:rPr lang="fr-FR" sz="2000" dirty="0" smtClean="0"/>
              <a:t>analyse et discussion :</a:t>
            </a:r>
          </a:p>
          <a:p>
            <a:pPr lvl="3">
              <a:buFont typeface="Wingdings" pitchFamily="2" charset="2"/>
              <a:buChar char="§"/>
            </a:pPr>
            <a:r>
              <a:rPr lang="fr-FR" sz="1800" dirty="0" smtClean="0"/>
              <a:t> sur la base de </a:t>
            </a:r>
            <a:r>
              <a:rPr lang="fr-FR" sz="1800" u="sng" dirty="0" smtClean="0"/>
              <a:t>critères concernant ces espèces </a:t>
            </a:r>
            <a:r>
              <a:rPr lang="fr-FR" sz="1800" dirty="0" smtClean="0"/>
              <a:t>: fréquences, dynamiques régionales, degré de responsabilité</a:t>
            </a:r>
          </a:p>
          <a:p>
            <a:pPr lvl="3">
              <a:buFont typeface="Wingdings" pitchFamily="2" charset="2"/>
              <a:buChar char="§"/>
            </a:pPr>
            <a:r>
              <a:rPr lang="fr-FR" sz="1800" dirty="0" smtClean="0"/>
              <a:t> dans l'optique d'une </a:t>
            </a:r>
            <a:r>
              <a:rPr lang="fr-FR" sz="1800" u="sng" dirty="0" smtClean="0"/>
              <a:t>bonne représentativité des grands types d'habitats</a:t>
            </a:r>
            <a:r>
              <a:rPr lang="fr-FR" sz="1800" dirty="0" smtClean="0"/>
              <a:t> odonatologiques présents dans la région</a:t>
            </a:r>
          </a:p>
          <a:p>
            <a:pPr lvl="3">
              <a:buFont typeface="Wingdings" pitchFamily="2" charset="2"/>
              <a:buChar char="Ø"/>
            </a:pPr>
            <a:endParaRPr lang="fr-FR" dirty="0" smtClean="0"/>
          </a:p>
          <a:p>
            <a:pPr lvl="1">
              <a:buFont typeface="Wingdings" pitchFamily="2" charset="2"/>
              <a:buChar char="Ø"/>
            </a:pPr>
            <a:endParaRPr lang="fr-FR" dirty="0" smtClean="0"/>
          </a:p>
          <a:p>
            <a:endParaRPr lang="fr-FR" dirty="0"/>
          </a:p>
        </p:txBody>
      </p:sp>
      <p:sp>
        <p:nvSpPr>
          <p:cNvPr id="11" name="Flèche courbée vers la droite 10"/>
          <p:cNvSpPr/>
          <p:nvPr/>
        </p:nvSpPr>
        <p:spPr>
          <a:xfrm>
            <a:off x="1418538" y="5805264"/>
            <a:ext cx="351673" cy="58465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Rectangle 12"/>
          <p:cNvSpPr/>
          <p:nvPr/>
        </p:nvSpPr>
        <p:spPr>
          <a:xfrm>
            <a:off x="1889956" y="6054329"/>
            <a:ext cx="6426460" cy="461665"/>
          </a:xfrm>
          <a:prstGeom prst="rect">
            <a:avLst/>
          </a:prstGeom>
        </p:spPr>
        <p:txBody>
          <a:bodyPr wrap="square">
            <a:spAutoFit/>
          </a:bodyPr>
          <a:lstStyle/>
          <a:p>
            <a:r>
              <a:rPr lang="fr-FR" sz="2400" i="1" dirty="0" smtClean="0"/>
              <a:t>Sélection de 6 autres espèces d'intérêt régional</a:t>
            </a:r>
          </a:p>
        </p:txBody>
      </p:sp>
      <p:pic>
        <p:nvPicPr>
          <p:cNvPr id="9"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358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Espace réservé du contenu 2"/>
          <p:cNvSpPr>
            <a:spLocks noGrp="1"/>
          </p:cNvSpPr>
          <p:nvPr>
            <p:ph idx="1"/>
          </p:nvPr>
        </p:nvSpPr>
        <p:spPr>
          <a:xfrm>
            <a:off x="1609328" y="967184"/>
            <a:ext cx="2746648" cy="4903316"/>
          </a:xfrm>
        </p:spPr>
        <p:txBody>
          <a:bodyPr>
            <a:noAutofit/>
          </a:bodyPr>
          <a:lstStyle/>
          <a:p>
            <a:pPr marL="0" indent="0" algn="ctr">
              <a:lnSpc>
                <a:spcPct val="150000"/>
              </a:lnSpc>
              <a:buNone/>
            </a:pPr>
            <a:r>
              <a:rPr lang="fr-FR" sz="1800" b="1" u="sng" dirty="0" smtClean="0"/>
              <a:t>Espèces du </a:t>
            </a:r>
            <a:r>
              <a:rPr lang="fr-FR" sz="1800" b="1" u="sng" dirty="0"/>
              <a:t>P</a:t>
            </a:r>
            <a:r>
              <a:rPr lang="fr-FR" sz="1800" b="1" u="sng" dirty="0" smtClean="0"/>
              <a:t>lan National :</a:t>
            </a:r>
          </a:p>
          <a:p>
            <a:pPr marL="0" indent="0">
              <a:lnSpc>
                <a:spcPct val="150000"/>
              </a:lnSpc>
              <a:buNone/>
            </a:pPr>
            <a:r>
              <a:rPr lang="fr-FR" sz="1800" i="1" dirty="0" smtClean="0"/>
              <a:t>Lestes macrostigma</a:t>
            </a:r>
          </a:p>
          <a:p>
            <a:pPr marL="0" indent="0">
              <a:lnSpc>
                <a:spcPct val="150000"/>
              </a:lnSpc>
              <a:buNone/>
            </a:pPr>
            <a:r>
              <a:rPr lang="fr-FR" sz="1800" i="1" dirty="0" smtClean="0"/>
              <a:t>Coenagrion mercuriale</a:t>
            </a:r>
          </a:p>
          <a:p>
            <a:pPr marL="0" indent="0">
              <a:lnSpc>
                <a:spcPct val="150000"/>
              </a:lnSpc>
              <a:buNone/>
            </a:pPr>
            <a:r>
              <a:rPr lang="fr-FR" sz="1800" i="1" dirty="0" smtClean="0"/>
              <a:t>Gomphus flavipes</a:t>
            </a:r>
          </a:p>
          <a:p>
            <a:pPr marL="0" indent="0">
              <a:lnSpc>
                <a:spcPct val="150000"/>
              </a:lnSpc>
              <a:buNone/>
            </a:pPr>
            <a:r>
              <a:rPr lang="fr-FR" sz="1800" i="1" dirty="0" smtClean="0"/>
              <a:t>Gomphus graslinii</a:t>
            </a:r>
          </a:p>
          <a:p>
            <a:pPr marL="0" indent="0">
              <a:lnSpc>
                <a:spcPct val="150000"/>
              </a:lnSpc>
              <a:buNone/>
            </a:pPr>
            <a:r>
              <a:rPr lang="fr-FR" sz="1800" i="1" dirty="0" smtClean="0"/>
              <a:t>Ophiogomphus cecilia</a:t>
            </a:r>
          </a:p>
          <a:p>
            <a:pPr marL="0" indent="0">
              <a:lnSpc>
                <a:spcPct val="150000"/>
              </a:lnSpc>
              <a:buNone/>
            </a:pPr>
            <a:r>
              <a:rPr lang="fr-FR" sz="1800" i="1" dirty="0" smtClean="0"/>
              <a:t>Oxygastra curtisii</a:t>
            </a:r>
          </a:p>
          <a:p>
            <a:pPr marL="0" indent="0">
              <a:lnSpc>
                <a:spcPct val="150000"/>
              </a:lnSpc>
              <a:buNone/>
            </a:pPr>
            <a:r>
              <a:rPr lang="fr-FR" sz="1800" i="1" dirty="0" smtClean="0"/>
              <a:t>Leucorrhinia albifrons</a:t>
            </a:r>
          </a:p>
          <a:p>
            <a:pPr marL="0" indent="0">
              <a:lnSpc>
                <a:spcPct val="150000"/>
              </a:lnSpc>
              <a:buNone/>
            </a:pPr>
            <a:r>
              <a:rPr lang="fr-FR" sz="1800" i="1" dirty="0" smtClean="0"/>
              <a:t>Leucorrhinia caudalis</a:t>
            </a:r>
          </a:p>
          <a:p>
            <a:pPr marL="0" indent="0">
              <a:lnSpc>
                <a:spcPct val="150000"/>
              </a:lnSpc>
              <a:buNone/>
            </a:pPr>
            <a:r>
              <a:rPr lang="fr-FR" sz="1800" i="1" dirty="0" smtClean="0"/>
              <a:t>Leucorrhinia pectoralis</a:t>
            </a:r>
          </a:p>
          <a:p>
            <a:pPr>
              <a:lnSpc>
                <a:spcPct val="150000"/>
              </a:lnSpc>
              <a:buFontTx/>
              <a:buChar char="-"/>
            </a:pPr>
            <a:endParaRPr lang="fr-FR" sz="1800" i="1" dirty="0" smtClean="0"/>
          </a:p>
          <a:p>
            <a:pPr>
              <a:lnSpc>
                <a:spcPct val="150000"/>
              </a:lnSpc>
              <a:buFontTx/>
              <a:buChar char="-"/>
            </a:pPr>
            <a:endParaRPr lang="fr-FR" sz="1800" i="1" dirty="0" smtClean="0"/>
          </a:p>
          <a:p>
            <a:pPr>
              <a:lnSpc>
                <a:spcPct val="150000"/>
              </a:lnSpc>
              <a:buFontTx/>
              <a:buChar char="-"/>
            </a:pPr>
            <a:endParaRPr lang="fr-FR" sz="1800" dirty="0"/>
          </a:p>
        </p:txBody>
      </p:sp>
      <p:sp>
        <p:nvSpPr>
          <p:cNvPr id="8" name="Espace réservé du contenu 2"/>
          <p:cNvSpPr txBox="1">
            <a:spLocks/>
          </p:cNvSpPr>
          <p:nvPr/>
        </p:nvSpPr>
        <p:spPr>
          <a:xfrm>
            <a:off x="4993704" y="973956"/>
            <a:ext cx="2890664" cy="49033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pitchFamily="34" charset="0"/>
              <a:buNone/>
            </a:pPr>
            <a:r>
              <a:rPr lang="fr-FR" sz="1800" b="1" u="sng" dirty="0" smtClean="0"/>
              <a:t>Espèces d'intérêt régional :</a:t>
            </a:r>
          </a:p>
          <a:p>
            <a:pPr marL="0" indent="0">
              <a:lnSpc>
                <a:spcPct val="150000"/>
              </a:lnSpc>
              <a:buNone/>
            </a:pPr>
            <a:r>
              <a:rPr lang="fr-FR" sz="1800" i="1" dirty="0" smtClean="0"/>
              <a:t>Lestes dryas </a:t>
            </a:r>
          </a:p>
          <a:p>
            <a:pPr marL="0" indent="0">
              <a:lnSpc>
                <a:spcPct val="150000"/>
              </a:lnSpc>
              <a:buNone/>
            </a:pPr>
            <a:r>
              <a:rPr lang="fr-FR" sz="1800" i="1" dirty="0" smtClean="0"/>
              <a:t>Coenagrion pulchellum</a:t>
            </a:r>
          </a:p>
          <a:p>
            <a:pPr marL="0" indent="0">
              <a:lnSpc>
                <a:spcPct val="150000"/>
              </a:lnSpc>
              <a:buNone/>
            </a:pPr>
            <a:r>
              <a:rPr lang="fr-FR" sz="1800" i="1" dirty="0" smtClean="0"/>
              <a:t>Gomphus simillimus</a:t>
            </a:r>
          </a:p>
          <a:p>
            <a:pPr marL="0" indent="0">
              <a:lnSpc>
                <a:spcPct val="150000"/>
              </a:lnSpc>
              <a:buNone/>
            </a:pPr>
            <a:r>
              <a:rPr lang="fr-FR" sz="1800" i="1" dirty="0" smtClean="0"/>
              <a:t>Aeshna isoceles</a:t>
            </a:r>
          </a:p>
          <a:p>
            <a:pPr marL="0" indent="0">
              <a:lnSpc>
                <a:spcPct val="150000"/>
              </a:lnSpc>
              <a:buNone/>
            </a:pPr>
            <a:r>
              <a:rPr lang="fr-FR" sz="1800" i="1" dirty="0" smtClean="0"/>
              <a:t>Somatochlora flavomaculata</a:t>
            </a:r>
          </a:p>
          <a:p>
            <a:pPr marL="0" indent="0">
              <a:lnSpc>
                <a:spcPct val="150000"/>
              </a:lnSpc>
              <a:buNone/>
            </a:pPr>
            <a:r>
              <a:rPr lang="fr-FR" sz="1800" i="1" dirty="0" smtClean="0"/>
              <a:t>Sympetrum danae</a:t>
            </a:r>
          </a:p>
          <a:p>
            <a:pPr>
              <a:lnSpc>
                <a:spcPct val="150000"/>
              </a:lnSpc>
              <a:buFontTx/>
              <a:buChar char="-"/>
            </a:pPr>
            <a:endParaRPr lang="fr-FR" sz="1800" i="1" dirty="0" smtClean="0"/>
          </a:p>
          <a:p>
            <a:pPr marL="0" indent="0">
              <a:lnSpc>
                <a:spcPct val="150000"/>
              </a:lnSpc>
              <a:buFont typeface="Arial" pitchFamily="34" charset="0"/>
              <a:buNone/>
            </a:pPr>
            <a:endParaRPr lang="fr-FR" sz="1800" b="1" u="sng" dirty="0"/>
          </a:p>
        </p:txBody>
      </p:sp>
      <p:pic>
        <p:nvPicPr>
          <p:cNvPr id="7"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6977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Espace réservé du contenu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fr-FR" sz="2400" b="1" dirty="0" smtClean="0"/>
              <a:t>2.	Rassemblements des données d'observations et cartographie</a:t>
            </a:r>
          </a:p>
          <a:p>
            <a:pPr lvl="2">
              <a:buFont typeface="Wingdings" pitchFamily="2" charset="2"/>
              <a:buChar char="Ø"/>
            </a:pPr>
            <a:r>
              <a:rPr lang="fr-FR" sz="2000" dirty="0" smtClean="0"/>
              <a:t>Travail de synthèse jamais réalisé dans la région</a:t>
            </a:r>
          </a:p>
          <a:p>
            <a:pPr lvl="2">
              <a:buFont typeface="Wingdings" pitchFamily="2" charset="2"/>
              <a:buChar char="Ø"/>
            </a:pPr>
            <a:r>
              <a:rPr lang="fr-FR" sz="2000" dirty="0"/>
              <a:t> </a:t>
            </a:r>
            <a:r>
              <a:rPr lang="fr-FR" sz="2000" dirty="0" smtClean="0"/>
              <a:t>Pas d'atlas pertinent et actualisé au niveau des départements</a:t>
            </a:r>
          </a:p>
          <a:p>
            <a:pPr marL="914400" lvl="2" indent="0">
              <a:buNone/>
            </a:pPr>
            <a:endParaRPr lang="fr-FR" sz="2000" dirty="0" smtClean="0"/>
          </a:p>
          <a:p>
            <a:pPr marL="914400" lvl="2" indent="0">
              <a:buNone/>
            </a:pPr>
            <a:r>
              <a:rPr lang="fr-FR" sz="2000" dirty="0" smtClean="0"/>
              <a:t>Nécessité de rassembler et de formater les donnés :</a:t>
            </a:r>
          </a:p>
          <a:p>
            <a:pPr lvl="3">
              <a:buFont typeface="Wingdings" pitchFamily="2" charset="2"/>
              <a:buChar char="§"/>
            </a:pPr>
            <a:r>
              <a:rPr lang="fr-FR" sz="1800" dirty="0" smtClean="0"/>
              <a:t> issues de la bibliographie</a:t>
            </a:r>
          </a:p>
          <a:p>
            <a:pPr lvl="3">
              <a:buFont typeface="Wingdings" pitchFamily="2" charset="2"/>
              <a:buChar char="§"/>
            </a:pPr>
            <a:r>
              <a:rPr lang="fr-FR" sz="1800" dirty="0"/>
              <a:t> </a:t>
            </a:r>
            <a:r>
              <a:rPr lang="fr-FR" sz="1800" dirty="0" smtClean="0"/>
              <a:t>contenues dans certaines collections publiques</a:t>
            </a:r>
          </a:p>
          <a:p>
            <a:pPr lvl="3">
              <a:buFont typeface="Wingdings" pitchFamily="2" charset="2"/>
              <a:buChar char="§"/>
            </a:pPr>
            <a:r>
              <a:rPr lang="fr-FR" sz="1800" dirty="0"/>
              <a:t> </a:t>
            </a:r>
            <a:r>
              <a:rPr lang="fr-FR" sz="1800" dirty="0" smtClean="0"/>
              <a:t>provenant d'une enquête auprès des naturalistes locaux.</a:t>
            </a:r>
          </a:p>
          <a:p>
            <a:pPr marL="1371600" lvl="3" indent="0">
              <a:buNone/>
            </a:pPr>
            <a:endParaRPr lang="fr-FR" sz="1800" b="1" i="1" dirty="0"/>
          </a:p>
          <a:p>
            <a:pPr marL="1371600" lvl="3" indent="0">
              <a:buNone/>
            </a:pPr>
            <a:r>
              <a:rPr lang="fr-FR" b="1" i="1" dirty="0" smtClean="0"/>
              <a:t>Obtention en fin 2011 de 2717 lignes de données concernant les 15 taxons</a:t>
            </a:r>
          </a:p>
          <a:p>
            <a:pPr lvl="3">
              <a:buFont typeface="Wingdings" pitchFamily="2" charset="2"/>
              <a:buChar char="Ø"/>
            </a:pPr>
            <a:endParaRPr lang="fr-FR" dirty="0" smtClean="0"/>
          </a:p>
          <a:p>
            <a:pPr lvl="1">
              <a:buFont typeface="Wingdings" pitchFamily="2" charset="2"/>
              <a:buChar char="Ø"/>
            </a:pPr>
            <a:endParaRPr lang="fr-FR" dirty="0" smtClean="0"/>
          </a:p>
          <a:p>
            <a:endParaRPr lang="fr-FR" dirty="0"/>
          </a:p>
        </p:txBody>
      </p:sp>
      <p:sp>
        <p:nvSpPr>
          <p:cNvPr id="9" name="Flèche courbée vers la droite 8"/>
          <p:cNvSpPr/>
          <p:nvPr/>
        </p:nvSpPr>
        <p:spPr>
          <a:xfrm>
            <a:off x="1124834" y="3495561"/>
            <a:ext cx="306468" cy="50950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p:cNvSpPr>
            <a:spLocks noGrp="1"/>
          </p:cNvSpPr>
          <p:nvPr>
            <p:ph type="title"/>
          </p:nvPr>
        </p:nvSpPr>
        <p:spPr>
          <a:xfrm>
            <a:off x="457200" y="274638"/>
            <a:ext cx="8229600" cy="1143000"/>
          </a:xfrm>
        </p:spPr>
        <p:txBody>
          <a:bodyPr>
            <a:normAutofit/>
          </a:bodyPr>
          <a:lstStyle/>
          <a:p>
            <a:r>
              <a:rPr lang="fr-FR" sz="3200" b="1" dirty="0" smtClean="0"/>
              <a:t>Démarche d'élaboration</a:t>
            </a:r>
            <a:br>
              <a:rPr lang="fr-FR" sz="3200" b="1" dirty="0" smtClean="0"/>
            </a:br>
            <a:r>
              <a:rPr lang="fr-FR" sz="3200" b="1" dirty="0" smtClean="0"/>
              <a:t>de la déclinaison régionale</a:t>
            </a:r>
            <a:endParaRPr lang="fr-FR" sz="3200" b="1" dirty="0"/>
          </a:p>
        </p:txBody>
      </p:sp>
    </p:spTree>
    <p:extLst>
      <p:ext uri="{BB962C8B-B14F-4D97-AF65-F5344CB8AC3E}">
        <p14:creationId xmlns:p14="http://schemas.microsoft.com/office/powerpoint/2010/main" val="2328481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Espace réservé du contenu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fr-FR" sz="2400" b="1" dirty="0"/>
              <a:t>3</a:t>
            </a:r>
            <a:r>
              <a:rPr lang="fr-FR" sz="2400" b="1" dirty="0" smtClean="0"/>
              <a:t>.	Synthèse des autres informations</a:t>
            </a:r>
          </a:p>
          <a:p>
            <a:pPr lvl="2">
              <a:buFont typeface="Wingdings" pitchFamily="2" charset="2"/>
              <a:buChar char="Ø"/>
            </a:pPr>
            <a:r>
              <a:rPr lang="fr-FR" sz="2000" dirty="0" smtClean="0"/>
              <a:t>Bilan des actions de connaissances</a:t>
            </a:r>
          </a:p>
          <a:p>
            <a:pPr lvl="2">
              <a:buFont typeface="Wingdings" pitchFamily="2" charset="2"/>
              <a:buChar char="Ø"/>
            </a:pPr>
            <a:r>
              <a:rPr lang="fr-FR" sz="2000" dirty="0" smtClean="0"/>
              <a:t>Bilan des actions conservatoires entreprises ou projetées</a:t>
            </a:r>
          </a:p>
          <a:p>
            <a:pPr marL="914400" lvl="2" indent="0">
              <a:buNone/>
            </a:pPr>
            <a:r>
              <a:rPr lang="fr-FR" sz="2000" i="1" dirty="0" smtClean="0"/>
              <a:t>Par enquête (gestionnaires et conservateurs de sites) et analyse bibliographiques (rapports d'études, plans de gestion, </a:t>
            </a:r>
            <a:r>
              <a:rPr lang="fr-FR" sz="2000" i="1" dirty="0" err="1" smtClean="0"/>
              <a:t>DOCOBs</a:t>
            </a:r>
            <a:r>
              <a:rPr lang="fr-FR" sz="2000" i="1" dirty="0" smtClean="0"/>
              <a:t>)</a:t>
            </a:r>
          </a:p>
          <a:p>
            <a:pPr lvl="2">
              <a:buFont typeface="Wingdings" pitchFamily="2" charset="2"/>
              <a:buChar char="Ø"/>
            </a:pPr>
            <a:r>
              <a:rPr lang="fr-FR" sz="2000" dirty="0" smtClean="0"/>
              <a:t>Synthèse des sites régionaux d'intérêt majeur</a:t>
            </a:r>
          </a:p>
          <a:p>
            <a:pPr lvl="2">
              <a:buFont typeface="Wingdings" pitchFamily="2" charset="2"/>
              <a:buChar char="Ø"/>
            </a:pPr>
            <a:r>
              <a:rPr lang="fr-FR" sz="2000" dirty="0"/>
              <a:t> </a:t>
            </a:r>
            <a:r>
              <a:rPr lang="fr-FR" sz="2000" dirty="0" smtClean="0"/>
              <a:t>Compléments d'information sur les espèces : menaces et enjeux spécifiques en Pays de la Loire.</a:t>
            </a:r>
            <a:endParaRPr lang="fr-FR" dirty="0" smtClean="0"/>
          </a:p>
          <a:p>
            <a:endParaRPr lang="fr-FR" dirty="0"/>
          </a:p>
        </p:txBody>
      </p:sp>
      <p:sp>
        <p:nvSpPr>
          <p:cNvPr id="9" name="Titre 1"/>
          <p:cNvSpPr>
            <a:spLocks noGrp="1"/>
          </p:cNvSpPr>
          <p:nvPr>
            <p:ph type="title"/>
          </p:nvPr>
        </p:nvSpPr>
        <p:spPr>
          <a:xfrm>
            <a:off x="457200" y="274638"/>
            <a:ext cx="8229600" cy="1143000"/>
          </a:xfrm>
        </p:spPr>
        <p:txBody>
          <a:bodyPr>
            <a:normAutofit/>
          </a:bodyPr>
          <a:lstStyle/>
          <a:p>
            <a:r>
              <a:rPr lang="fr-FR" sz="3200" b="1" dirty="0" smtClean="0"/>
              <a:t>Démarche d'élaboration</a:t>
            </a:r>
            <a:br>
              <a:rPr lang="fr-FR" sz="3200" b="1" dirty="0" smtClean="0"/>
            </a:br>
            <a:r>
              <a:rPr lang="fr-FR" sz="3200" b="1" dirty="0" smtClean="0"/>
              <a:t>de la déclinaison régionale</a:t>
            </a:r>
            <a:endParaRPr lang="fr-FR" sz="3200" b="1" dirty="0"/>
          </a:p>
        </p:txBody>
      </p:sp>
      <p:pic>
        <p:nvPicPr>
          <p:cNvPr id="11"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008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Espace réservé du contenu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fr-FR" sz="2400" b="1" dirty="0" smtClean="0"/>
              <a:t>4.	Plan d'actions</a:t>
            </a:r>
          </a:p>
          <a:p>
            <a:pPr lvl="2">
              <a:buFont typeface="Wingdings" pitchFamily="2" charset="2"/>
              <a:buChar char="Ø"/>
            </a:pPr>
            <a:r>
              <a:rPr lang="fr-FR" sz="2000" dirty="0" smtClean="0"/>
              <a:t>Première proposition de mesures discutée en groupe de travail</a:t>
            </a:r>
          </a:p>
          <a:p>
            <a:pPr lvl="2">
              <a:buFont typeface="Wingdings" pitchFamily="2" charset="2"/>
              <a:buChar char="Ø"/>
            </a:pPr>
            <a:r>
              <a:rPr lang="fr-FR" sz="2000" dirty="0" smtClean="0"/>
              <a:t>développement et finalisation du cahier d'actions, en lien avec l'animateur national (OPIE) et la DREAL.</a:t>
            </a:r>
            <a:endParaRPr lang="fr-FR" dirty="0" smtClean="0"/>
          </a:p>
          <a:p>
            <a:endParaRPr lang="fr-FR" dirty="0"/>
          </a:p>
        </p:txBody>
      </p:sp>
      <p:sp>
        <p:nvSpPr>
          <p:cNvPr id="9" name="Titre 1"/>
          <p:cNvSpPr>
            <a:spLocks noGrp="1"/>
          </p:cNvSpPr>
          <p:nvPr>
            <p:ph type="title"/>
          </p:nvPr>
        </p:nvSpPr>
        <p:spPr>
          <a:xfrm>
            <a:off x="457200" y="274638"/>
            <a:ext cx="8229600" cy="1143000"/>
          </a:xfrm>
        </p:spPr>
        <p:txBody>
          <a:bodyPr>
            <a:normAutofit/>
          </a:bodyPr>
          <a:lstStyle/>
          <a:p>
            <a:r>
              <a:rPr lang="fr-FR" sz="3200" b="1" dirty="0" smtClean="0"/>
              <a:t>Démarche d'élaboration</a:t>
            </a:r>
            <a:br>
              <a:rPr lang="fr-FR" sz="3200" b="1" dirty="0" smtClean="0"/>
            </a:br>
            <a:r>
              <a:rPr lang="fr-FR" sz="3200" b="1" dirty="0" smtClean="0"/>
              <a:t>de la déclinaison régionale</a:t>
            </a:r>
            <a:endParaRPr lang="fr-FR" sz="3200" b="1" dirty="0"/>
          </a:p>
        </p:txBody>
      </p:sp>
      <p:pic>
        <p:nvPicPr>
          <p:cNvPr id="11"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5657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re 1"/>
          <p:cNvSpPr>
            <a:spLocks noGrp="1"/>
          </p:cNvSpPr>
          <p:nvPr>
            <p:ph type="title"/>
          </p:nvPr>
        </p:nvSpPr>
        <p:spPr/>
        <p:txBody>
          <a:bodyPr>
            <a:normAutofit/>
          </a:bodyPr>
          <a:lstStyle/>
          <a:p>
            <a:r>
              <a:rPr lang="fr-FR" dirty="0" smtClean="0"/>
              <a:t>Les fiches-espèce</a:t>
            </a:r>
            <a:endParaRPr lang="fr-FR" dirty="0"/>
          </a:p>
        </p:txBody>
      </p:sp>
      <p:sp>
        <p:nvSpPr>
          <p:cNvPr id="3" name="Espace réservé du contenu 2"/>
          <p:cNvSpPr>
            <a:spLocks noGrp="1"/>
          </p:cNvSpPr>
          <p:nvPr>
            <p:ph idx="1"/>
          </p:nvPr>
        </p:nvSpPr>
        <p:spPr/>
        <p:txBody>
          <a:bodyPr>
            <a:normAutofit fontScale="92500" lnSpcReduction="10000"/>
          </a:bodyPr>
          <a:lstStyle/>
          <a:p>
            <a:pPr marL="457200" lvl="1" indent="0">
              <a:buNone/>
            </a:pPr>
            <a:r>
              <a:rPr lang="fr-FR" sz="2400" b="1" i="1" dirty="0" smtClean="0"/>
              <a:t>Contenu :</a:t>
            </a:r>
          </a:p>
          <a:p>
            <a:pPr lvl="2">
              <a:buFont typeface="Wingdings" pitchFamily="2" charset="2"/>
              <a:buChar char="Ø"/>
            </a:pPr>
            <a:r>
              <a:rPr lang="fr-FR" sz="2100" b="1" dirty="0"/>
              <a:t>Description de </a:t>
            </a:r>
            <a:r>
              <a:rPr lang="fr-FR" sz="2100" b="1" dirty="0" smtClean="0"/>
              <a:t>l’espèce</a:t>
            </a:r>
          </a:p>
          <a:p>
            <a:pPr lvl="2">
              <a:buFont typeface="Wingdings" pitchFamily="2" charset="2"/>
              <a:buChar char="Ø"/>
            </a:pPr>
            <a:r>
              <a:rPr lang="fr-FR" sz="2100" b="1" dirty="0" smtClean="0"/>
              <a:t>Chorologie</a:t>
            </a:r>
            <a:r>
              <a:rPr lang="fr-FR" sz="2100" b="1" dirty="0"/>
              <a:t>, évolution et état des </a:t>
            </a:r>
            <a:r>
              <a:rPr lang="fr-FR" sz="2100" b="1" dirty="0" smtClean="0"/>
              <a:t>populations</a:t>
            </a:r>
          </a:p>
          <a:p>
            <a:pPr lvl="3">
              <a:buFont typeface="Wingdings" pitchFamily="2" charset="2"/>
              <a:buChar char="Ø"/>
            </a:pPr>
            <a:r>
              <a:rPr lang="fr-FR" sz="1800" i="1" dirty="0" smtClean="0"/>
              <a:t>Répartition </a:t>
            </a:r>
            <a:r>
              <a:rPr lang="fr-FR" sz="1800" i="1" dirty="0"/>
              <a:t>dans le Monde et en Europe </a:t>
            </a:r>
            <a:endParaRPr lang="fr-FR" sz="1800" i="1" dirty="0" smtClean="0"/>
          </a:p>
          <a:p>
            <a:pPr lvl="3">
              <a:buFont typeface="Wingdings" pitchFamily="2" charset="2"/>
              <a:buChar char="Ø"/>
            </a:pPr>
            <a:r>
              <a:rPr lang="fr-FR" sz="1800" i="1" dirty="0" smtClean="0"/>
              <a:t>Répartition </a:t>
            </a:r>
            <a:r>
              <a:rPr lang="fr-FR" sz="1800" i="1" dirty="0"/>
              <a:t>en </a:t>
            </a:r>
            <a:r>
              <a:rPr lang="fr-FR" sz="1800" i="1" dirty="0" smtClean="0"/>
              <a:t>France</a:t>
            </a:r>
          </a:p>
          <a:p>
            <a:pPr lvl="3">
              <a:buFont typeface="Wingdings" pitchFamily="2" charset="2"/>
              <a:buChar char="Ø"/>
            </a:pPr>
            <a:r>
              <a:rPr lang="fr-FR" sz="1800" i="1" dirty="0" smtClean="0"/>
              <a:t>Répartition </a:t>
            </a:r>
            <a:r>
              <a:rPr lang="fr-FR" sz="1800" i="1" dirty="0"/>
              <a:t>en Pays de la Loire </a:t>
            </a:r>
            <a:r>
              <a:rPr lang="fr-FR" sz="1800" i="1" dirty="0" smtClean="0"/>
              <a:t>(cartes originales)</a:t>
            </a:r>
          </a:p>
          <a:p>
            <a:pPr lvl="3">
              <a:buFont typeface="Wingdings" pitchFamily="2" charset="2"/>
              <a:buChar char="Ø"/>
            </a:pPr>
            <a:r>
              <a:rPr lang="fr-FR" sz="1800" i="1" dirty="0" smtClean="0"/>
              <a:t>Dynamique </a:t>
            </a:r>
            <a:r>
              <a:rPr lang="fr-FR" sz="1800" i="1" dirty="0"/>
              <a:t>de l’espèce et évolution des populations</a:t>
            </a:r>
            <a:endParaRPr lang="fr-FR" sz="1800" b="1" dirty="0" smtClean="0"/>
          </a:p>
          <a:p>
            <a:pPr lvl="2">
              <a:buFont typeface="Wingdings" pitchFamily="2" charset="2"/>
              <a:buChar char="Ø"/>
            </a:pPr>
            <a:r>
              <a:rPr lang="fr-FR" sz="2100" b="1" dirty="0" smtClean="0"/>
              <a:t>Statuts</a:t>
            </a:r>
            <a:endParaRPr lang="fr-FR" sz="2100" dirty="0" smtClean="0"/>
          </a:p>
          <a:p>
            <a:pPr lvl="2">
              <a:buFont typeface="Wingdings" pitchFamily="2" charset="2"/>
              <a:buChar char="Ø"/>
            </a:pPr>
            <a:r>
              <a:rPr lang="fr-FR" sz="2100" b="1" dirty="0" smtClean="0"/>
              <a:t>Ecologie et biologie en Pays de la Loire</a:t>
            </a:r>
          </a:p>
          <a:p>
            <a:pPr lvl="3">
              <a:buFont typeface="Wingdings" pitchFamily="2" charset="2"/>
              <a:buChar char="Ø"/>
            </a:pPr>
            <a:r>
              <a:rPr lang="fr-FR" sz="1800" i="1" dirty="0" smtClean="0"/>
              <a:t>Habitats</a:t>
            </a:r>
          </a:p>
          <a:p>
            <a:pPr lvl="3">
              <a:buFont typeface="Wingdings" pitchFamily="2" charset="2"/>
              <a:buChar char="Ø"/>
            </a:pPr>
            <a:r>
              <a:rPr lang="fr-FR" sz="1800" i="1" dirty="0" smtClean="0"/>
              <a:t>Phénologie</a:t>
            </a:r>
          </a:p>
          <a:p>
            <a:pPr lvl="2">
              <a:buFont typeface="Wingdings" pitchFamily="2" charset="2"/>
              <a:buChar char="Ø"/>
            </a:pPr>
            <a:r>
              <a:rPr lang="fr-FR" sz="2100" b="1" dirty="0" smtClean="0"/>
              <a:t>Bilan des actions déjà réalisées, en cours ou en projet</a:t>
            </a:r>
          </a:p>
          <a:p>
            <a:pPr lvl="2">
              <a:buFont typeface="Wingdings" pitchFamily="2" charset="2"/>
              <a:buChar char="Ø"/>
            </a:pPr>
            <a:r>
              <a:rPr lang="fr-FR" sz="2100" b="1" dirty="0" smtClean="0"/>
              <a:t>Evaluation du niveau de connaissance et l'espèce dans la région</a:t>
            </a:r>
          </a:p>
          <a:p>
            <a:pPr lvl="2">
              <a:buFont typeface="Wingdings" pitchFamily="2" charset="2"/>
              <a:buChar char="Ø"/>
            </a:pPr>
            <a:r>
              <a:rPr lang="fr-FR" sz="2100" b="1" dirty="0" smtClean="0"/>
              <a:t>Menaces et enjeux spécifiques en Pays de la Loire</a:t>
            </a:r>
            <a:endParaRPr lang="fr-FR" b="1" dirty="0" smtClean="0"/>
          </a:p>
          <a:p>
            <a:pPr lvl="1">
              <a:buFont typeface="Wingdings" pitchFamily="2" charset="2"/>
              <a:buChar char="Ø"/>
            </a:pPr>
            <a:endParaRPr lang="fr-FR" dirty="0" smtClean="0"/>
          </a:p>
          <a:p>
            <a:endParaRPr lang="fr-FR" dirty="0"/>
          </a:p>
        </p:txBody>
      </p:sp>
      <p:pic>
        <p:nvPicPr>
          <p:cNvPr id="7"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146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8006"/>
          <a:stretch/>
        </p:blipFill>
        <p:spPr bwMode="auto">
          <a:xfrm>
            <a:off x="0" y="-21146"/>
            <a:ext cx="9144000" cy="3008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093" r="31758" b="47460"/>
          <a:stretch/>
        </p:blipFill>
        <p:spPr bwMode="auto">
          <a:xfrm>
            <a:off x="4319972" y="188640"/>
            <a:ext cx="4680520" cy="131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2985513" y="1494514"/>
            <a:ext cx="5976664" cy="1015663"/>
          </a:xfrm>
          <a:prstGeom prst="rect">
            <a:avLst/>
          </a:prstGeom>
          <a:noFill/>
        </p:spPr>
        <p:txBody>
          <a:bodyPr wrap="square" rtlCol="0">
            <a:spAutoFit/>
          </a:bodyPr>
          <a:lstStyle/>
          <a:p>
            <a:pPr algn="r"/>
            <a:r>
              <a:rPr lang="fr-FR" sz="2000" b="1" i="1" dirty="0" smtClean="0">
                <a:solidFill>
                  <a:schemeClr val="accent6">
                    <a:lumMod val="75000"/>
                  </a:schemeClr>
                </a:solidFill>
              </a:rPr>
              <a:t>1</a:t>
            </a:r>
            <a:r>
              <a:rPr lang="fr-FR" sz="2000" b="1" i="1" baseline="30000" dirty="0" smtClean="0">
                <a:solidFill>
                  <a:schemeClr val="accent6">
                    <a:lumMod val="75000"/>
                  </a:schemeClr>
                </a:solidFill>
              </a:rPr>
              <a:t>er</a:t>
            </a:r>
            <a:r>
              <a:rPr lang="fr-FR" sz="2000" b="1" i="1" dirty="0" smtClean="0">
                <a:solidFill>
                  <a:schemeClr val="accent6">
                    <a:lumMod val="75000"/>
                  </a:schemeClr>
                </a:solidFill>
              </a:rPr>
              <a:t> Comité de Pilotage</a:t>
            </a:r>
          </a:p>
          <a:p>
            <a:pPr algn="r"/>
            <a:r>
              <a:rPr lang="fr-FR" sz="2000" b="1" i="1" dirty="0" smtClean="0">
                <a:solidFill>
                  <a:schemeClr val="accent6">
                    <a:lumMod val="75000"/>
                  </a:schemeClr>
                </a:solidFill>
              </a:rPr>
              <a:t>de la déclinaison régionale en Pays-de-la-Loire</a:t>
            </a:r>
          </a:p>
          <a:p>
            <a:pPr algn="r"/>
            <a:r>
              <a:rPr lang="fr-FR" sz="2000" b="1" dirty="0" smtClean="0"/>
              <a:t>DREAL Nantes, le 26 mai 2014</a:t>
            </a:r>
            <a:endParaRPr lang="fr-FR" sz="2000" b="1" dirty="0"/>
          </a:p>
        </p:txBody>
      </p:sp>
      <p:pic>
        <p:nvPicPr>
          <p:cNvPr id="1033" name="Imag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9929" y="6173533"/>
            <a:ext cx="840563"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vendee.lpo.fr/userfiles/image/logos/collectivites%20et%20administrations/Dreal_Loire%20HD_redu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29" y="4941775"/>
            <a:ext cx="853131" cy="10877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0528" y="2987137"/>
            <a:ext cx="8208912" cy="4042263"/>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 name="Tableau 2"/>
          <p:cNvGraphicFramePr>
            <a:graphicFrameLocks noGrp="1"/>
          </p:cNvGraphicFramePr>
          <p:nvPr>
            <p:extLst>
              <p:ext uri="{D42A27DB-BD31-4B8C-83A1-F6EECF244321}">
                <p14:modId xmlns:p14="http://schemas.microsoft.com/office/powerpoint/2010/main" val="3554056815"/>
              </p:ext>
            </p:extLst>
          </p:nvPr>
        </p:nvGraphicFramePr>
        <p:xfrm>
          <a:off x="173703" y="3274087"/>
          <a:ext cx="7638658" cy="3403502"/>
        </p:xfrm>
        <a:graphic>
          <a:graphicData uri="http://schemas.openxmlformats.org/drawingml/2006/table">
            <a:tbl>
              <a:tblPr>
                <a:tableStyleId>{5C22544A-7EE6-4342-B048-85BDC9FD1C3A}</a:tableStyleId>
              </a:tblPr>
              <a:tblGrid>
                <a:gridCol w="473592"/>
                <a:gridCol w="7165066"/>
              </a:tblGrid>
              <a:tr h="779990">
                <a:tc gridSpan="2">
                  <a:txBody>
                    <a:bodyPr/>
                    <a:lstStyle/>
                    <a:p>
                      <a:pPr marL="342900" lvl="0" indent="-342900" algn="l">
                        <a:lnSpc>
                          <a:spcPct val="115000"/>
                        </a:lnSpc>
                        <a:spcBef>
                          <a:spcPts val="0"/>
                        </a:spcBef>
                        <a:spcAft>
                          <a:spcPts val="0"/>
                        </a:spcAft>
                        <a:buFont typeface="Wingdings"/>
                        <a:buChar char=""/>
                      </a:pPr>
                      <a:r>
                        <a:rPr lang="fr-FR" sz="1000" dirty="0" smtClean="0">
                          <a:effectLst/>
                          <a:latin typeface="+mn-lt"/>
                        </a:rPr>
                        <a:t>Introduction (A. Le Névé</a:t>
                      </a:r>
                      <a:r>
                        <a:rPr lang="fr-FR" sz="1000" baseline="0" dirty="0" smtClean="0">
                          <a:effectLst/>
                          <a:latin typeface="+mn-lt"/>
                        </a:rPr>
                        <a:t> et F. Herbrecht)</a:t>
                      </a:r>
                    </a:p>
                    <a:p>
                      <a:pPr marL="342900" marR="0" lvl="0" indent="-342900" algn="l" defTabSz="914400" rtl="0" eaLnBrk="1" fontAlgn="auto" latinLnBrk="0" hangingPunct="1">
                        <a:lnSpc>
                          <a:spcPct val="115000"/>
                        </a:lnSpc>
                        <a:spcBef>
                          <a:spcPts val="0"/>
                        </a:spcBef>
                        <a:spcAft>
                          <a:spcPts val="0"/>
                        </a:spcAft>
                        <a:buClrTx/>
                        <a:buSzTx/>
                        <a:buFont typeface="Wingdings"/>
                        <a:buChar char=""/>
                        <a:tabLst/>
                        <a:defRPr/>
                      </a:pPr>
                      <a:r>
                        <a:rPr lang="fr-FR" sz="1000" dirty="0" smtClean="0">
                          <a:effectLst/>
                          <a:latin typeface="+mn-lt"/>
                        </a:rPr>
                        <a:t>Etat d'avancement du PNAO (R. </a:t>
                      </a:r>
                      <a:r>
                        <a:rPr lang="fr-FR" sz="1000" dirty="0" err="1" smtClean="0">
                          <a:effectLst/>
                          <a:latin typeface="+mn-lt"/>
                        </a:rPr>
                        <a:t>Itrac</a:t>
                      </a:r>
                      <a:r>
                        <a:rPr lang="fr-FR" sz="1000" dirty="0" smtClean="0">
                          <a:effectLst/>
                          <a:latin typeface="+mn-lt"/>
                        </a:rPr>
                        <a:t>-Bruneau)</a:t>
                      </a:r>
                      <a:endParaRPr lang="fr-FR" sz="1000" dirty="0" smtClean="0">
                        <a:effectLst/>
                        <a:latin typeface="+mn-lt"/>
                        <a:ea typeface="Calibri"/>
                        <a:cs typeface="Wingdings"/>
                      </a:endParaRPr>
                    </a:p>
                    <a:p>
                      <a:pPr marL="342900" marR="0" lvl="0" indent="-342900" algn="l" defTabSz="914400" rtl="0" eaLnBrk="1" fontAlgn="auto" latinLnBrk="0" hangingPunct="1">
                        <a:lnSpc>
                          <a:spcPct val="115000"/>
                        </a:lnSpc>
                        <a:spcBef>
                          <a:spcPts val="0"/>
                        </a:spcBef>
                        <a:spcAft>
                          <a:spcPts val="0"/>
                        </a:spcAft>
                        <a:buClrTx/>
                        <a:buSzTx/>
                        <a:buFont typeface="Wingdings"/>
                        <a:buChar char=""/>
                        <a:tabLst/>
                        <a:defRPr/>
                      </a:pPr>
                      <a:r>
                        <a:rPr lang="fr-FR" sz="1000" dirty="0" smtClean="0">
                          <a:effectLst/>
                          <a:latin typeface="+mn-lt"/>
                        </a:rPr>
                        <a:t>Présentation de la déclinaison régionale du PNAO (F. Herbrecht)</a:t>
                      </a:r>
                      <a:endParaRPr lang="fr-FR" sz="1000" dirty="0" smtClean="0">
                        <a:effectLst/>
                        <a:latin typeface="+mn-lt"/>
                        <a:ea typeface="Calibri"/>
                        <a:cs typeface="Times New Roman"/>
                      </a:endParaRPr>
                    </a:p>
                    <a:p>
                      <a:pPr marL="342900" marR="0" lvl="0" indent="-342900" algn="l" defTabSz="914400" rtl="0" eaLnBrk="1" fontAlgn="auto" latinLnBrk="0" hangingPunct="1">
                        <a:lnSpc>
                          <a:spcPct val="115000"/>
                        </a:lnSpc>
                        <a:spcBef>
                          <a:spcPts val="0"/>
                        </a:spcBef>
                        <a:spcAft>
                          <a:spcPts val="0"/>
                        </a:spcAft>
                        <a:buClrTx/>
                        <a:buSzTx/>
                        <a:buFont typeface="Wingdings"/>
                        <a:buChar char=""/>
                        <a:tabLst/>
                        <a:defRPr/>
                      </a:pPr>
                      <a:r>
                        <a:rPr lang="fr-FR" sz="1000" dirty="0" smtClean="0">
                          <a:effectLst/>
                          <a:latin typeface="+mn-lt"/>
                        </a:rPr>
                        <a:t>Présentations de quelques actions mises en œuvre  :</a:t>
                      </a:r>
                      <a:endParaRPr lang="fr-FR" sz="1000" baseline="0" dirty="0" smtClean="0">
                        <a:effectLst/>
                        <a:latin typeface="+mn-lt"/>
                        <a:ea typeface="Calibri"/>
                        <a:cs typeface="Wingdings"/>
                      </a:endParaRPr>
                    </a:p>
                  </a:txBody>
                  <a:tcPr marL="48789" marR="487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r>
              <a:tr h="1122069">
                <a:tc>
                  <a:txBody>
                    <a:bodyPr/>
                    <a:lstStyle/>
                    <a:p>
                      <a:pPr marL="270510" indent="-97155" algn="l">
                        <a:lnSpc>
                          <a:spcPct val="115000"/>
                        </a:lnSpc>
                        <a:spcBef>
                          <a:spcPts val="0"/>
                        </a:spcBef>
                        <a:spcAft>
                          <a:spcPts val="0"/>
                        </a:spcAft>
                      </a:pPr>
                      <a:r>
                        <a:rPr lang="fr-FR" sz="1000" dirty="0">
                          <a:effectLst/>
                          <a:latin typeface="+mn-lt"/>
                        </a:rPr>
                        <a:t> </a:t>
                      </a:r>
                      <a:endParaRPr lang="fr-FR" sz="1000" dirty="0">
                        <a:effectLst/>
                        <a:latin typeface="+mn-lt"/>
                        <a:ea typeface="Calibri"/>
                        <a:cs typeface="Times New Roman"/>
                      </a:endParaRPr>
                    </a:p>
                  </a:txBody>
                  <a:tcPr marL="48789" marR="487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gn="l">
                        <a:lnSpc>
                          <a:spcPct val="115000"/>
                        </a:lnSpc>
                        <a:spcBef>
                          <a:spcPts val="0"/>
                        </a:spcBef>
                        <a:spcAft>
                          <a:spcPts val="0"/>
                        </a:spcAft>
                        <a:buFont typeface="Courier New" panose="02070309020205020404" pitchFamily="49" charset="0"/>
                        <a:buChar char="o"/>
                      </a:pPr>
                      <a:r>
                        <a:rPr lang="fr-FR" sz="1000" dirty="0">
                          <a:effectLst/>
                          <a:latin typeface="+mn-lt"/>
                        </a:rPr>
                        <a:t>Vers une meilleure prise en compte des odonates dans les procédures </a:t>
                      </a:r>
                      <a:r>
                        <a:rPr lang="fr-FR" sz="1000" dirty="0" smtClean="0">
                          <a:effectLst/>
                          <a:latin typeface="+mn-lt"/>
                        </a:rPr>
                        <a:t>réglementaires : </a:t>
                      </a:r>
                      <a:r>
                        <a:rPr lang="fr-FR" sz="1000" dirty="0">
                          <a:effectLst/>
                          <a:latin typeface="+mn-lt"/>
                        </a:rPr>
                        <a:t>éléments d'une doctrine </a:t>
                      </a:r>
                      <a:r>
                        <a:rPr lang="fr-FR" sz="1000" dirty="0" smtClean="0">
                          <a:effectLst/>
                          <a:latin typeface="+mn-lt"/>
                        </a:rPr>
                        <a:t>régionale</a:t>
                      </a:r>
                      <a:endParaRPr lang="fr-FR" sz="1000" baseline="0" dirty="0" smtClean="0">
                        <a:effectLst/>
                        <a:latin typeface="+mn-lt"/>
                      </a:endParaRPr>
                    </a:p>
                    <a:p>
                      <a:pPr marL="0" lvl="0" indent="0" algn="l">
                        <a:lnSpc>
                          <a:spcPct val="115000"/>
                        </a:lnSpc>
                        <a:spcBef>
                          <a:spcPts val="0"/>
                        </a:spcBef>
                        <a:spcAft>
                          <a:spcPts val="0"/>
                        </a:spcAft>
                        <a:buFont typeface="Courier New" panose="02070309020205020404" pitchFamily="49" charset="0"/>
                        <a:buNone/>
                      </a:pPr>
                      <a:r>
                        <a:rPr lang="fr-FR" sz="1000" baseline="0" dirty="0" smtClean="0">
                          <a:effectLst/>
                          <a:latin typeface="+mn-lt"/>
                        </a:rPr>
                        <a:t>            (E. </a:t>
                      </a:r>
                      <a:r>
                        <a:rPr lang="fr-FR" sz="1000" baseline="0" dirty="0" err="1" smtClean="0">
                          <a:effectLst/>
                          <a:latin typeface="+mn-lt"/>
                        </a:rPr>
                        <a:t>Iorio</a:t>
                      </a:r>
                      <a:r>
                        <a:rPr lang="fr-FR" sz="1000" baseline="0" dirty="0" smtClean="0">
                          <a:effectLst/>
                          <a:latin typeface="+mn-lt"/>
                        </a:rPr>
                        <a:t> et A. Le Névé)</a:t>
                      </a: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lang="fr-FR" sz="1000" dirty="0" smtClean="0">
                          <a:effectLst/>
                          <a:latin typeface="+mn-lt"/>
                        </a:rPr>
                        <a:t>La Cordulie  à corps fin dans les carrières calcaires des Mauges (P. </a:t>
                      </a:r>
                      <a:r>
                        <a:rPr lang="fr-FR" sz="1000" dirty="0" err="1" smtClean="0">
                          <a:effectLst/>
                          <a:latin typeface="+mn-lt"/>
                        </a:rPr>
                        <a:t>Chasseloup</a:t>
                      </a:r>
                      <a:r>
                        <a:rPr lang="fr-FR" sz="1000" dirty="0" smtClean="0">
                          <a:effectLst/>
                          <a:latin typeface="+mn-lt"/>
                        </a:rPr>
                        <a:t>)</a:t>
                      </a:r>
                      <a:endParaRPr lang="fr-FR" sz="1000" dirty="0" smtClean="0">
                        <a:effectLst/>
                        <a:latin typeface="+mn-lt"/>
                        <a:ea typeface="Calibri"/>
                        <a:cs typeface="Symbol"/>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lang="fr-FR" sz="1000" dirty="0" smtClean="0">
                          <a:effectLst/>
                          <a:latin typeface="+mn-lt"/>
                        </a:rPr>
                        <a:t>Les anisoptères  des rivières en Pays de la Loire : caractérisation des cortèges, écologie des espèces et conservation des peuplements (F. Herbrecht)</a:t>
                      </a: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endParaRPr lang="fr-FR" sz="1000" dirty="0" smtClean="0">
                        <a:effectLst/>
                        <a:latin typeface="+mn-lt"/>
                        <a:ea typeface="Calibri"/>
                        <a:cs typeface="Symbol"/>
                      </a:endParaRPr>
                    </a:p>
                  </a:txBody>
                  <a:tcPr marL="48789" marR="487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20804">
                <a:tc gridSpan="2">
                  <a:txBody>
                    <a:bodyPr/>
                    <a:lstStyle/>
                    <a:p>
                      <a:pPr marL="342900" marR="0" lvl="0" indent="-342900" algn="l" defTabSz="914400" rtl="0" eaLnBrk="1" fontAlgn="auto" latinLnBrk="0" hangingPunct="1">
                        <a:lnSpc>
                          <a:spcPct val="115000"/>
                        </a:lnSpc>
                        <a:spcBef>
                          <a:spcPts val="0"/>
                        </a:spcBef>
                        <a:spcAft>
                          <a:spcPts val="0"/>
                        </a:spcAft>
                        <a:buClrTx/>
                        <a:buSzTx/>
                        <a:buFont typeface="Wingdings"/>
                        <a:buChar char=""/>
                        <a:tabLst/>
                        <a:defRPr/>
                      </a:pPr>
                      <a:r>
                        <a:rPr lang="fr-FR" sz="1000" dirty="0" smtClean="0">
                          <a:effectLst/>
                          <a:latin typeface="+mn-lt"/>
                        </a:rPr>
                        <a:t>Présentations de quelques actions </a:t>
                      </a:r>
                      <a:r>
                        <a:rPr lang="fr-FR" sz="1000" baseline="0" dirty="0" smtClean="0">
                          <a:effectLst/>
                          <a:latin typeface="+mn-lt"/>
                        </a:rPr>
                        <a:t> débutant en 2014 </a:t>
                      </a:r>
                      <a:r>
                        <a:rPr lang="fr-FR" sz="1000" dirty="0" smtClean="0">
                          <a:effectLst/>
                          <a:latin typeface="+mn-lt"/>
                        </a:rPr>
                        <a:t>:</a:t>
                      </a:r>
                      <a:endParaRPr lang="fr-FR" sz="1000" dirty="0" smtClean="0">
                        <a:effectLst/>
                        <a:latin typeface="+mn-lt"/>
                        <a:ea typeface="Calibri"/>
                        <a:cs typeface="Wingdings"/>
                      </a:endParaRPr>
                    </a:p>
                  </a:txBody>
                  <a:tcPr marL="48789" marR="487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r>
              <a:tr h="935057">
                <a:tc>
                  <a:txBody>
                    <a:bodyPr/>
                    <a:lstStyle/>
                    <a:p>
                      <a:pPr marL="270510" indent="-97155" algn="l">
                        <a:lnSpc>
                          <a:spcPct val="115000"/>
                        </a:lnSpc>
                        <a:spcBef>
                          <a:spcPts val="0"/>
                        </a:spcBef>
                        <a:spcAft>
                          <a:spcPts val="0"/>
                        </a:spcAft>
                      </a:pPr>
                      <a:r>
                        <a:rPr lang="fr-FR" sz="1000" dirty="0">
                          <a:effectLst/>
                          <a:latin typeface="+mn-lt"/>
                        </a:rPr>
                        <a:t> </a:t>
                      </a:r>
                      <a:endParaRPr lang="fr-FR" sz="1000" dirty="0">
                        <a:effectLst/>
                        <a:latin typeface="+mn-lt"/>
                        <a:ea typeface="Calibri"/>
                        <a:cs typeface="Times New Roman"/>
                      </a:endParaRPr>
                    </a:p>
                  </a:txBody>
                  <a:tcPr marL="48789" marR="487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gn="l">
                        <a:lnSpc>
                          <a:spcPct val="115000"/>
                        </a:lnSpc>
                        <a:spcBef>
                          <a:spcPts val="0"/>
                        </a:spcBef>
                        <a:spcAft>
                          <a:spcPts val="0"/>
                        </a:spcAft>
                        <a:buFont typeface="Courier New" panose="02070309020205020404" pitchFamily="49" charset="0"/>
                        <a:buChar char="o"/>
                      </a:pPr>
                      <a:r>
                        <a:rPr lang="fr-FR" sz="1000" dirty="0" smtClean="0">
                          <a:effectLst/>
                          <a:latin typeface="+mn-lt"/>
                        </a:rPr>
                        <a:t>Etude sur le Loir de 3 espèces inscrites au PNAO, la Cordulie à corps fin, le Gomphe de Graslin et le Gomphe serpentin</a:t>
                      </a:r>
                      <a:r>
                        <a:rPr lang="fr-FR" sz="1000" baseline="0" dirty="0" smtClean="0">
                          <a:effectLst/>
                          <a:latin typeface="+mn-lt"/>
                        </a:rPr>
                        <a:t> (M. </a:t>
                      </a:r>
                      <a:r>
                        <a:rPr lang="fr-FR" sz="1000" baseline="0" dirty="0" err="1" smtClean="0">
                          <a:effectLst/>
                          <a:latin typeface="+mn-lt"/>
                        </a:rPr>
                        <a:t>Sineau</a:t>
                      </a:r>
                      <a:r>
                        <a:rPr lang="fr-FR" sz="1000" baseline="0" dirty="0" smtClean="0">
                          <a:effectLst/>
                          <a:latin typeface="+mn-lt"/>
                        </a:rPr>
                        <a:t>)</a:t>
                      </a: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lang="fr-FR" sz="1000" dirty="0" smtClean="0">
                          <a:effectLst/>
                          <a:latin typeface="+mn-lt"/>
                        </a:rPr>
                        <a:t>Actualisation des connaissances et conservation du Leste à grands stigmas en Vendée (F. Varenne)</a:t>
                      </a:r>
                      <a:endParaRPr lang="fr-FR" sz="1000" dirty="0" smtClean="0">
                        <a:effectLst/>
                        <a:latin typeface="+mn-lt"/>
                        <a:ea typeface="Calibri"/>
                        <a:cs typeface="Symbol"/>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lang="fr-FR" sz="1000" dirty="0" smtClean="0">
                          <a:effectLst/>
                          <a:latin typeface="+mn-lt"/>
                        </a:rPr>
                        <a:t>Recherche de zygoptères patrimoniaux sur le bassin-versant de l'Orne </a:t>
                      </a:r>
                      <a:r>
                        <a:rPr lang="fr-FR" sz="1000" dirty="0" err="1" smtClean="0">
                          <a:effectLst/>
                          <a:latin typeface="+mn-lt"/>
                        </a:rPr>
                        <a:t>saosnoise</a:t>
                      </a:r>
                      <a:r>
                        <a:rPr lang="fr-FR" sz="1000" dirty="0" smtClean="0">
                          <a:effectLst/>
                          <a:latin typeface="+mn-lt"/>
                        </a:rPr>
                        <a:t> en Sarthe et recommandations de gestion</a:t>
                      </a:r>
                    </a:p>
                    <a:p>
                      <a:pPr marL="0" marR="0" lvl="0" indent="0" algn="l" defTabSz="914400" rtl="0" eaLnBrk="1" fontAlgn="auto" latinLnBrk="0" hangingPunct="1">
                        <a:lnSpc>
                          <a:spcPct val="115000"/>
                        </a:lnSpc>
                        <a:spcBef>
                          <a:spcPts val="0"/>
                        </a:spcBef>
                        <a:spcAft>
                          <a:spcPts val="0"/>
                        </a:spcAft>
                        <a:buClrTx/>
                        <a:buSzTx/>
                        <a:buFont typeface="Courier New" panose="02070309020205020404" pitchFamily="49" charset="0"/>
                        <a:buNone/>
                        <a:tabLst/>
                        <a:defRPr/>
                      </a:pPr>
                      <a:r>
                        <a:rPr lang="fr-FR" sz="1000" dirty="0" smtClean="0">
                          <a:effectLst/>
                          <a:latin typeface="+mn-lt"/>
                        </a:rPr>
                        <a:t>            (F.-M. Bouton)</a:t>
                      </a:r>
                    </a:p>
                    <a:p>
                      <a:pPr marL="342900" marR="0" lvl="0" indent="-342900" algn="l" defTabSz="914400" rtl="0" eaLnBrk="1" fontAlgn="auto" latinLnBrk="0" hangingPunct="1">
                        <a:lnSpc>
                          <a:spcPct val="115000"/>
                        </a:lnSpc>
                        <a:spcBef>
                          <a:spcPts val="0"/>
                        </a:spcBef>
                        <a:spcAft>
                          <a:spcPts val="0"/>
                        </a:spcAft>
                        <a:buClrTx/>
                        <a:buSzTx/>
                        <a:buFont typeface="Wingdings"/>
                        <a:buChar char=""/>
                        <a:tabLst/>
                        <a:defRPr/>
                      </a:pPr>
                      <a:endParaRPr lang="fr-FR" sz="1000" dirty="0" smtClean="0">
                        <a:effectLst/>
                        <a:latin typeface="+mn-lt"/>
                        <a:ea typeface="Calibri"/>
                        <a:cs typeface="Symbol"/>
                      </a:endParaRPr>
                    </a:p>
                  </a:txBody>
                  <a:tcPr marL="48789" marR="487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5582">
                <a:tc gridSpan="2">
                  <a:txBody>
                    <a:bodyPr/>
                    <a:lstStyle/>
                    <a:p>
                      <a:pPr marL="342900" lvl="0" indent="-342900" algn="l">
                        <a:lnSpc>
                          <a:spcPct val="115000"/>
                        </a:lnSpc>
                        <a:spcBef>
                          <a:spcPts val="0"/>
                        </a:spcBef>
                        <a:spcAft>
                          <a:spcPts val="0"/>
                        </a:spcAft>
                        <a:buFont typeface="Wingdings"/>
                        <a:buChar char=""/>
                      </a:pPr>
                      <a:r>
                        <a:rPr lang="fr-FR" sz="1000" dirty="0">
                          <a:effectLst/>
                          <a:latin typeface="+mn-lt"/>
                        </a:rPr>
                        <a:t>Discussion et conclusion : échanges et perspectives</a:t>
                      </a:r>
                      <a:endParaRPr lang="fr-FR" sz="1000" dirty="0">
                        <a:effectLst/>
                        <a:latin typeface="+mn-lt"/>
                        <a:ea typeface="Calibri"/>
                        <a:cs typeface="Wingdings"/>
                      </a:endParaRPr>
                    </a:p>
                  </a:txBody>
                  <a:tcPr marL="48789" marR="487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r>
            </a:tbl>
          </a:graphicData>
        </a:graphic>
      </p:graphicFrame>
    </p:spTree>
    <p:extLst>
      <p:ext uri="{BB962C8B-B14F-4D97-AF65-F5344CB8AC3E}">
        <p14:creationId xmlns:p14="http://schemas.microsoft.com/office/powerpoint/2010/main" val="17056668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Titre 1"/>
          <p:cNvSpPr>
            <a:spLocks noGrp="1"/>
          </p:cNvSpPr>
          <p:nvPr>
            <p:ph type="title"/>
          </p:nvPr>
        </p:nvSpPr>
        <p:spPr>
          <a:xfrm>
            <a:off x="457200" y="274638"/>
            <a:ext cx="8229600" cy="1143000"/>
          </a:xfrm>
        </p:spPr>
        <p:txBody>
          <a:bodyPr>
            <a:normAutofit fontScale="90000"/>
          </a:bodyPr>
          <a:lstStyle/>
          <a:p>
            <a:r>
              <a:rPr lang="fr-FR" sz="3600" dirty="0" smtClean="0"/>
              <a:t>Exemple de fiche :</a:t>
            </a:r>
            <a:br>
              <a:rPr lang="fr-FR" sz="3600" dirty="0" smtClean="0"/>
            </a:br>
            <a:r>
              <a:rPr lang="fr-FR" sz="3600" dirty="0" smtClean="0"/>
              <a:t>Le Gomphe de Graslin</a:t>
            </a:r>
            <a:endParaRPr lang="fr-FR" sz="3600" dirty="0"/>
          </a:p>
        </p:txBody>
      </p:sp>
      <p:sp>
        <p:nvSpPr>
          <p:cNvPr id="8" name="Espace réservé du contenu 2"/>
          <p:cNvSpPr>
            <a:spLocks noGrp="1"/>
          </p:cNvSpPr>
          <p:nvPr>
            <p:ph idx="1"/>
          </p:nvPr>
        </p:nvSpPr>
        <p:spPr>
          <a:xfrm>
            <a:off x="457200" y="1600200"/>
            <a:ext cx="8229600" cy="4525963"/>
          </a:xfrm>
        </p:spPr>
        <p:txBody>
          <a:bodyPr>
            <a:normAutofit/>
          </a:bodyPr>
          <a:lstStyle/>
          <a:p>
            <a:pPr marL="457200" lvl="1" indent="0">
              <a:buNone/>
            </a:pPr>
            <a:endParaRPr lang="fr-FR" dirty="0" smtClean="0"/>
          </a:p>
          <a:p>
            <a:endParaRPr lang="fr-FR" dirty="0"/>
          </a:p>
        </p:txBody>
      </p:sp>
      <p:graphicFrame>
        <p:nvGraphicFramePr>
          <p:cNvPr id="6" name="Tableau 5"/>
          <p:cNvGraphicFramePr>
            <a:graphicFrameLocks noGrp="1"/>
          </p:cNvGraphicFramePr>
          <p:nvPr>
            <p:extLst>
              <p:ext uri="{D42A27DB-BD31-4B8C-83A1-F6EECF244321}">
                <p14:modId xmlns:p14="http://schemas.microsoft.com/office/powerpoint/2010/main" val="1147277005"/>
              </p:ext>
            </p:extLst>
          </p:nvPr>
        </p:nvGraphicFramePr>
        <p:xfrm>
          <a:off x="2699792" y="1988840"/>
          <a:ext cx="5904656" cy="1617960"/>
        </p:xfrm>
        <a:graphic>
          <a:graphicData uri="http://schemas.openxmlformats.org/drawingml/2006/table">
            <a:tbl>
              <a:tblPr firstRow="1" firstCol="1" bandRow="1">
                <a:tableStyleId>{5C22544A-7EE6-4342-B048-85BDC9FD1C3A}</a:tableStyleId>
              </a:tblPr>
              <a:tblGrid>
                <a:gridCol w="36996"/>
                <a:gridCol w="277653"/>
                <a:gridCol w="5590007"/>
              </a:tblGrid>
              <a:tr h="1617960">
                <a:tc>
                  <a:txBody>
                    <a:bodyPr/>
                    <a:lstStyle/>
                    <a:p>
                      <a:pPr>
                        <a:lnSpc>
                          <a:spcPct val="115000"/>
                        </a:lnSpc>
                        <a:spcAft>
                          <a:spcPts val="0"/>
                        </a:spcAft>
                      </a:pPr>
                      <a:endParaRPr lang="fr-FR" sz="1200" kern="50" dirty="0">
                        <a:effectLst/>
                        <a:latin typeface="Calibri"/>
                        <a:ea typeface="Lucida Sans Unicode"/>
                        <a:cs typeface="Calibri"/>
                      </a:endParaRPr>
                    </a:p>
                  </a:txBody>
                  <a:tcPr marL="0" marR="0" marT="0" marB="0"/>
                </a:tc>
                <a:tc>
                  <a:txBody>
                    <a:bodyPr/>
                    <a:lstStyle/>
                    <a:p>
                      <a:pPr marL="71755" marR="71755">
                        <a:lnSpc>
                          <a:spcPct val="115000"/>
                        </a:lnSpc>
                        <a:spcAft>
                          <a:spcPts val="0"/>
                        </a:spcAft>
                      </a:pPr>
                      <a:r>
                        <a:rPr lang="fr-FR" sz="800" kern="50" dirty="0">
                          <a:effectLst/>
                        </a:rPr>
                        <a:t>cliché : B. Même-Lafond</a:t>
                      </a:r>
                      <a:endParaRPr lang="fr-FR" sz="1200" kern="50" dirty="0">
                        <a:effectLst/>
                        <a:latin typeface="Times New Roman"/>
                        <a:ea typeface="Lucida Sans Unicode"/>
                        <a:cs typeface="Mangal"/>
                      </a:endParaRPr>
                    </a:p>
                  </a:txBody>
                  <a:tcPr marL="0" marR="0" marT="0" marB="0" vert="vert270"/>
                </a:tc>
                <a:tc>
                  <a:txBody>
                    <a:bodyPr/>
                    <a:lstStyle/>
                    <a:p>
                      <a:pPr algn="ctr">
                        <a:lnSpc>
                          <a:spcPct val="115000"/>
                        </a:lnSpc>
                        <a:spcAft>
                          <a:spcPts val="600"/>
                        </a:spcAft>
                        <a:tabLst>
                          <a:tab pos="4229100" algn="ctr"/>
                        </a:tabLst>
                      </a:pPr>
                      <a:r>
                        <a:rPr lang="fr-FR" sz="1400" dirty="0">
                          <a:effectLst/>
                        </a:rPr>
                        <a:t> </a:t>
                      </a:r>
                    </a:p>
                    <a:p>
                      <a:pPr algn="ctr">
                        <a:lnSpc>
                          <a:spcPct val="115000"/>
                        </a:lnSpc>
                        <a:spcAft>
                          <a:spcPts val="600"/>
                        </a:spcAft>
                        <a:tabLst>
                          <a:tab pos="4229100" algn="ctr"/>
                        </a:tabLst>
                      </a:pPr>
                      <a:endParaRPr lang="fr-FR" sz="1400" i="1" dirty="0" smtClean="0">
                        <a:effectLst/>
                      </a:endParaRPr>
                    </a:p>
                    <a:p>
                      <a:pPr algn="ctr">
                        <a:lnSpc>
                          <a:spcPct val="115000"/>
                        </a:lnSpc>
                        <a:spcAft>
                          <a:spcPts val="600"/>
                        </a:spcAft>
                        <a:tabLst>
                          <a:tab pos="4229100" algn="ctr"/>
                        </a:tabLst>
                      </a:pPr>
                      <a:r>
                        <a:rPr lang="fr-FR" sz="1400" i="1" dirty="0" smtClean="0">
                          <a:effectLst/>
                        </a:rPr>
                        <a:t>Gomphus graslinii </a:t>
                      </a:r>
                      <a:r>
                        <a:rPr lang="fr-FR" sz="1400" dirty="0" err="1" smtClean="0">
                          <a:effectLst/>
                        </a:rPr>
                        <a:t>Rambur</a:t>
                      </a:r>
                      <a:r>
                        <a:rPr lang="fr-FR" sz="1400" dirty="0">
                          <a:effectLst/>
                        </a:rPr>
                        <a:t>, 1842</a:t>
                      </a:r>
                      <a:endParaRPr lang="fr-FR" sz="1100" dirty="0">
                        <a:effectLst/>
                      </a:endParaRPr>
                    </a:p>
                    <a:p>
                      <a:pPr indent="180340" algn="ctr">
                        <a:lnSpc>
                          <a:spcPct val="115000"/>
                        </a:lnSpc>
                        <a:spcAft>
                          <a:spcPts val="600"/>
                        </a:spcAft>
                        <a:tabLst>
                          <a:tab pos="4229100" algn="ctr"/>
                        </a:tabLst>
                      </a:pPr>
                      <a:r>
                        <a:rPr lang="fr-FR" sz="1400" dirty="0">
                          <a:effectLst/>
                        </a:rPr>
                        <a:t>Le Gomphe de Graslin</a:t>
                      </a:r>
                      <a:endParaRPr lang="fr-FR" sz="1100" dirty="0">
                        <a:effectLst/>
                      </a:endParaRPr>
                    </a:p>
                    <a:p>
                      <a:pPr>
                        <a:lnSpc>
                          <a:spcPct val="115000"/>
                        </a:lnSpc>
                        <a:spcAft>
                          <a:spcPts val="0"/>
                        </a:spcAft>
                      </a:pPr>
                      <a:r>
                        <a:rPr lang="fr-FR" sz="800" kern="50" dirty="0">
                          <a:effectLst/>
                        </a:rPr>
                        <a:t> </a:t>
                      </a:r>
                      <a:endParaRPr lang="fr-FR" sz="1200" kern="50" dirty="0">
                        <a:effectLst/>
                        <a:latin typeface="Times New Roman"/>
                        <a:ea typeface="Lucida Sans Unicode"/>
                        <a:cs typeface="Mangal"/>
                      </a:endParaRPr>
                    </a:p>
                  </a:txBody>
                  <a:tcPr marL="0" marR="0" marT="0" marB="0"/>
                </a:tc>
              </a:tr>
            </a:tbl>
          </a:graphicData>
        </a:graphic>
      </p:graphicFrame>
      <p:pic>
        <p:nvPicPr>
          <p:cNvPr id="9218" name="Picture 2" descr="Gomphus graslinii (2)_Benji Même-Laf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988840"/>
            <a:ext cx="2403475" cy="16002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27584" y="3712964"/>
            <a:ext cx="7776864" cy="2339102"/>
          </a:xfrm>
          <a:prstGeom prst="rect">
            <a:avLst/>
          </a:prstGeom>
        </p:spPr>
        <p:txBody>
          <a:bodyPr wrap="square">
            <a:spAutoFit/>
          </a:bodyPr>
          <a:lstStyle/>
          <a:p>
            <a:pPr algn="just"/>
            <a:r>
              <a:rPr lang="fr-FR" sz="2000" b="1" dirty="0"/>
              <a:t>Description</a:t>
            </a:r>
            <a:endParaRPr lang="fr-FR" sz="2000" dirty="0"/>
          </a:p>
          <a:p>
            <a:pPr algn="just"/>
            <a:r>
              <a:rPr lang="fr-FR" sz="1400" i="1" dirty="0" smtClean="0"/>
              <a:t>Gomphus </a:t>
            </a:r>
            <a:r>
              <a:rPr lang="fr-FR" sz="1400" i="1" dirty="0"/>
              <a:t>graslinii</a:t>
            </a:r>
            <a:r>
              <a:rPr lang="fr-FR" sz="1400" dirty="0"/>
              <a:t> ressemble beaucoup à</a:t>
            </a:r>
            <a:r>
              <a:rPr lang="fr-FR" sz="1400" i="1" dirty="0"/>
              <a:t> G. simillimus</a:t>
            </a:r>
            <a:r>
              <a:rPr lang="fr-FR" sz="1400" dirty="0"/>
              <a:t> mais les bandes </a:t>
            </a:r>
            <a:r>
              <a:rPr lang="fr-FR" sz="1400" dirty="0" err="1"/>
              <a:t>antéhumérales</a:t>
            </a:r>
            <a:r>
              <a:rPr lang="fr-FR" sz="1400" dirty="0"/>
              <a:t> jaunes sont très minces (de largeur beaucoup plus faible que les bandes noires qui les encadrent). Les critères les plus sûrs concernent la forme de la lame vulvaire de la femelle (en forme de sabot de chèvre : courte et bien échancrée), les appendices anaux du mâle (cercoïdes bifurqué en vue dorsale, du fait de la présence d’une grande dent latérale) ainsi que l’appareil copulateur de ce dernier (pointe de l’hameçon émoussée) (</a:t>
            </a:r>
            <a:r>
              <a:rPr lang="fr-FR" sz="1400" cap="small" dirty="0"/>
              <a:t>Grand &amp; </a:t>
            </a:r>
            <a:r>
              <a:rPr lang="fr-FR" sz="1400" cap="small" dirty="0" err="1"/>
              <a:t>Boudot</a:t>
            </a:r>
            <a:r>
              <a:rPr lang="fr-FR" sz="1400" cap="small" dirty="0"/>
              <a:t>, 2006, DIJKSTRA, 2007, </a:t>
            </a:r>
            <a:r>
              <a:rPr lang="fr-FR" sz="1400" cap="small" dirty="0" err="1"/>
              <a:t>Wendler</a:t>
            </a:r>
            <a:r>
              <a:rPr lang="fr-FR" sz="1400" cap="small" dirty="0"/>
              <a:t> &amp; Nu</a:t>
            </a:r>
            <a:r>
              <a:rPr lang="fr-FR" sz="1400" dirty="0"/>
              <a:t>β, 1997 ; </a:t>
            </a:r>
            <a:r>
              <a:rPr lang="fr-FR" sz="1400" cap="small" dirty="0" err="1"/>
              <a:t>Hentz</a:t>
            </a:r>
            <a:r>
              <a:rPr lang="fr-FR" sz="1400" dirty="0"/>
              <a:t> &amp; </a:t>
            </a:r>
            <a:r>
              <a:rPr lang="fr-FR" sz="1400" i="1" dirty="0"/>
              <a:t>al., </a:t>
            </a:r>
            <a:r>
              <a:rPr lang="fr-FR" sz="1400" dirty="0"/>
              <a:t>2011).</a:t>
            </a:r>
          </a:p>
          <a:p>
            <a:pPr algn="just"/>
            <a:r>
              <a:rPr lang="fr-FR" sz="1400" dirty="0"/>
              <a:t>Ses larves et exuvies sont très difficiles à distinguer de celles de </a:t>
            </a:r>
            <a:r>
              <a:rPr lang="fr-FR" sz="1400" i="1" dirty="0"/>
              <a:t>G. simillimus. </a:t>
            </a:r>
            <a:r>
              <a:rPr lang="fr-FR" sz="1400" dirty="0"/>
              <a:t>La distinction se fait sur la forme de la partie basale du crochet fixe (</a:t>
            </a:r>
            <a:r>
              <a:rPr lang="fr-FR" sz="1400" cap="small" dirty="0" err="1"/>
              <a:t>Cloupeau</a:t>
            </a:r>
            <a:r>
              <a:rPr lang="fr-FR" sz="1400" dirty="0"/>
              <a:t> &amp; </a:t>
            </a:r>
            <a:r>
              <a:rPr lang="fr-FR" sz="1400" i="1" dirty="0"/>
              <a:t>al.</a:t>
            </a:r>
            <a:r>
              <a:rPr lang="fr-FR" sz="1400" dirty="0"/>
              <a:t>, 1987 ; </a:t>
            </a:r>
            <a:r>
              <a:rPr lang="fr-FR" sz="1400" cap="small" dirty="0" err="1"/>
              <a:t>Heidemann</a:t>
            </a:r>
            <a:r>
              <a:rPr lang="fr-FR" sz="1400" cap="small" dirty="0"/>
              <a:t> &amp; </a:t>
            </a:r>
            <a:r>
              <a:rPr lang="fr-FR" sz="1400" cap="small" dirty="0" err="1"/>
              <a:t>Seidenbusch</a:t>
            </a:r>
            <a:r>
              <a:rPr lang="fr-FR" sz="1400" cap="small" dirty="0"/>
              <a:t>, 2002 ; Doucet G., 2010</a:t>
            </a:r>
            <a:r>
              <a:rPr lang="fr-FR" sz="1400" dirty="0"/>
              <a:t>).</a:t>
            </a:r>
          </a:p>
        </p:txBody>
      </p:sp>
      <p:pic>
        <p:nvPicPr>
          <p:cNvPr id="11" name="Imag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591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2125565" y="981213"/>
            <a:ext cx="5370388" cy="400110"/>
          </a:xfrm>
          <a:prstGeom prst="rect">
            <a:avLst/>
          </a:prstGeom>
        </p:spPr>
        <p:txBody>
          <a:bodyPr wrap="square">
            <a:spAutoFit/>
          </a:bodyPr>
          <a:lstStyle/>
          <a:p>
            <a:r>
              <a:rPr lang="fr-FR" sz="2000" b="1" dirty="0"/>
              <a:t>Chorologie – Evolution et état des populations</a:t>
            </a:r>
            <a:endParaRPr lang="fr-FR" sz="2000" dirty="0"/>
          </a:p>
        </p:txBody>
      </p:sp>
      <p:pic>
        <p:nvPicPr>
          <p:cNvPr id="10242" name="Image 1" descr="Description : G simillimus_carte 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093689"/>
            <a:ext cx="3541985" cy="3567559"/>
          </a:xfrm>
          <a:prstGeom prst="rect">
            <a:avLst/>
          </a:prstGeom>
          <a:noFill/>
          <a:extLst>
            <a:ext uri="{909E8E84-426E-40DD-AFC4-6F175D3DCCD1}">
              <a14:hiddenFill xmlns:a14="http://schemas.microsoft.com/office/drawing/2010/main">
                <a:solidFill>
                  <a:srgbClr val="FFFFFF"/>
                </a:solidFill>
              </a14:hiddenFill>
            </a:ext>
          </a:extLst>
        </p:spPr>
      </p:pic>
      <p:pic>
        <p:nvPicPr>
          <p:cNvPr id="10241" name="Imag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060848"/>
            <a:ext cx="3672408" cy="368529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598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1265" name="Picture 1" descr="carte_Gomphus_graslini_Rambur,_18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980" y="202530"/>
            <a:ext cx="6250806" cy="62508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2"/>
          <p:cNvGrpSpPr>
            <a:grpSpLocks/>
          </p:cNvGrpSpPr>
          <p:nvPr/>
        </p:nvGrpSpPr>
        <p:grpSpPr bwMode="auto">
          <a:xfrm>
            <a:off x="2267743" y="332656"/>
            <a:ext cx="2304257" cy="863537"/>
            <a:chOff x="7447" y="7871"/>
            <a:chExt cx="2575" cy="964"/>
          </a:xfrm>
        </p:grpSpPr>
        <p:sp>
          <p:nvSpPr>
            <p:cNvPr id="7" name="Zone de texte 9"/>
            <p:cNvSpPr txBox="1">
              <a:spLocks noChangeArrowheads="1"/>
            </p:cNvSpPr>
            <p:nvPr/>
          </p:nvSpPr>
          <p:spPr bwMode="auto">
            <a:xfrm>
              <a:off x="7447" y="8550"/>
              <a:ext cx="2575" cy="2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800" b="0" i="1" u="none" strike="noStrike" cap="none" normalizeH="0" baseline="0" smtClean="0">
                  <a:ln>
                    <a:noFill/>
                  </a:ln>
                  <a:solidFill>
                    <a:schemeClr val="tx1"/>
                  </a:solidFill>
                  <a:effectLst/>
                  <a:latin typeface="Calibri" pitchFamily="34" charset="0"/>
                  <a:cs typeface="Arial" pitchFamily="34" charset="0"/>
                </a:rPr>
                <a:t>compilation des données : GRETIA</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11268" name="Imag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 y="7871"/>
              <a:ext cx="2477"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517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2411760" y="781158"/>
            <a:ext cx="2664296" cy="400110"/>
          </a:xfrm>
          <a:prstGeom prst="rect">
            <a:avLst/>
          </a:prstGeom>
        </p:spPr>
        <p:txBody>
          <a:bodyPr wrap="square">
            <a:spAutoFit/>
          </a:bodyPr>
          <a:lstStyle/>
          <a:p>
            <a:r>
              <a:rPr lang="fr-FR" sz="2000" b="1" dirty="0" smtClean="0"/>
              <a:t>Statuts</a:t>
            </a:r>
            <a:endParaRPr lang="fr-FR" sz="2000" dirty="0"/>
          </a:p>
        </p:txBody>
      </p:sp>
      <p:pic>
        <p:nvPicPr>
          <p:cNvPr id="1229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33723" t="33240" r="32553" b="14484"/>
          <a:stretch/>
        </p:blipFill>
        <p:spPr bwMode="auto">
          <a:xfrm>
            <a:off x="1979711" y="1511300"/>
            <a:ext cx="5670653" cy="494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049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755576" y="404664"/>
            <a:ext cx="8136904" cy="6555641"/>
          </a:xfrm>
          <a:prstGeom prst="rect">
            <a:avLst/>
          </a:prstGeom>
        </p:spPr>
        <p:txBody>
          <a:bodyPr wrap="square">
            <a:spAutoFit/>
          </a:bodyPr>
          <a:lstStyle/>
          <a:p>
            <a:r>
              <a:rPr lang="fr-FR" sz="2000" b="1" dirty="0" smtClean="0"/>
              <a:t>		Ecologie </a:t>
            </a:r>
            <a:r>
              <a:rPr lang="fr-FR" sz="2000" b="1" dirty="0"/>
              <a:t>et biologie en Pays de la Loire</a:t>
            </a:r>
            <a:endParaRPr lang="fr-FR" sz="2000" dirty="0"/>
          </a:p>
          <a:p>
            <a:pPr lvl="0"/>
            <a:r>
              <a:rPr lang="fr-FR" sz="1600" b="1" i="1" dirty="0" smtClean="0"/>
              <a:t>	</a:t>
            </a:r>
          </a:p>
          <a:p>
            <a:pPr lvl="0"/>
            <a:r>
              <a:rPr lang="fr-FR" b="1" i="1" dirty="0" smtClean="0"/>
              <a:t>Habitats</a:t>
            </a:r>
          </a:p>
          <a:p>
            <a:pPr algn="just"/>
            <a:r>
              <a:rPr lang="fr-FR" sz="1400" dirty="0"/>
              <a:t>Classiquement, le Gomphe de Graslin est une espèce des cours d’eau relativement calmes qui s’écoulent en plaine, le plus souvent de moyen calibre. En Poitou-Charentes, elle fréquente des sections de rivières relativement profondes, larges de 5 à 80 m (Jourde &amp; </a:t>
            </a:r>
            <a:r>
              <a:rPr lang="fr-FR" sz="1400" dirty="0" err="1"/>
              <a:t>Hussey</a:t>
            </a:r>
            <a:r>
              <a:rPr lang="fr-FR" sz="1400" dirty="0"/>
              <a:t>, 2009). Selon </a:t>
            </a:r>
            <a:r>
              <a:rPr lang="fr-FR" sz="1400" dirty="0" err="1"/>
              <a:t>Leipelt</a:t>
            </a:r>
            <a:r>
              <a:rPr lang="fr-FR" sz="1400" dirty="0"/>
              <a:t> &amp; </a:t>
            </a:r>
            <a:r>
              <a:rPr lang="fr-FR" sz="1400" dirty="0" err="1"/>
              <a:t>Suhling</a:t>
            </a:r>
            <a:r>
              <a:rPr lang="fr-FR" sz="1400" dirty="0"/>
              <a:t> (2001), les larves sont fouisseuses et se retrouvent préférentiellement au niveau de substrats sableux recouverts d’une fine litière de débris végétaux.</a:t>
            </a:r>
          </a:p>
          <a:p>
            <a:pPr algn="just"/>
            <a:r>
              <a:rPr lang="fr-FR" sz="1400" dirty="0"/>
              <a:t>Sur le Loir, l’espèce semble présente essentiellement sur des secteurs où les seuils sont très espacés (</a:t>
            </a:r>
            <a:r>
              <a:rPr lang="fr-FR" sz="1400" dirty="0" err="1"/>
              <a:t>Banasiak</a:t>
            </a:r>
            <a:r>
              <a:rPr lang="fr-FR" sz="1400" dirty="0"/>
              <a:t> &amp; </a:t>
            </a:r>
            <a:r>
              <a:rPr lang="fr-FR" sz="1400" dirty="0" err="1"/>
              <a:t>Vannucci</a:t>
            </a:r>
            <a:r>
              <a:rPr lang="fr-FR" sz="1400" dirty="0"/>
              <a:t>, 2009). Elle est donc susceptible d’éviter à la fois les zones les plus lentiques en amont des seuils et des chaussées, et les secteurs plus rapides immédiatement en aval des ouvrages.</a:t>
            </a:r>
          </a:p>
          <a:p>
            <a:pPr algn="just"/>
            <a:r>
              <a:rPr lang="fr-FR" sz="1400" dirty="0"/>
              <a:t> </a:t>
            </a:r>
            <a:r>
              <a:rPr lang="fr-FR" sz="1400" dirty="0" smtClean="0"/>
              <a:t>La </a:t>
            </a:r>
            <a:r>
              <a:rPr lang="fr-FR" sz="1400" dirty="0"/>
              <a:t>reproduction de l’espèce en milieu stagnant est parfois rapportée, par exemple par G. Doucet (2009), sur un étang alimenté en Dordogne. Ce phénomène a été déjà suspecté dans le sud-ouest suite à plusieurs observations d’imagos sur étangs, y compris parfois d’individus immatures (</a:t>
            </a:r>
            <a:r>
              <a:rPr lang="fr-FR" sz="1400" dirty="0" err="1"/>
              <a:t>Archimbaud</a:t>
            </a:r>
            <a:r>
              <a:rPr lang="fr-FR" sz="1400" dirty="0"/>
              <a:t> &amp; Jourdain, 2002), en particulier dans le Lot-et-Garonne et en Dordogne. Ce sont en général des plans d’eau artificiels, bien ensoleillés, à fonds sableux et à faible colonisation végétale.</a:t>
            </a:r>
          </a:p>
          <a:p>
            <a:pPr algn="just"/>
            <a:r>
              <a:rPr lang="fr-FR" sz="1400" dirty="0"/>
              <a:t> </a:t>
            </a:r>
          </a:p>
          <a:p>
            <a:pPr algn="just"/>
            <a:r>
              <a:rPr lang="fr-FR" sz="1400" dirty="0"/>
              <a:t>Le développement larvaire dure vraisemblablement 3 à 4 ans (2 à 3 ans d’après </a:t>
            </a:r>
            <a:r>
              <a:rPr lang="fr-FR" sz="1400" dirty="0" err="1"/>
              <a:t>Bensettiti</a:t>
            </a:r>
            <a:r>
              <a:rPr lang="fr-FR" sz="1400" dirty="0"/>
              <a:t> &amp; </a:t>
            </a:r>
            <a:r>
              <a:rPr lang="fr-FR" sz="1400" dirty="0" err="1"/>
              <a:t>Gaudillat</a:t>
            </a:r>
            <a:r>
              <a:rPr lang="fr-FR" sz="1400" dirty="0"/>
              <a:t>, 2003). Les supports d’émergence choisis par les larves sont variés et les exuvies se retrouvent à faible hauteur (Doucet, 2009) mais on remarque à ce sujet une assez grande variabilité (5 à 230 cm au-dessus de l’eau en Charente-Maritime, d’après Jourde, 2005).</a:t>
            </a:r>
          </a:p>
          <a:p>
            <a:pPr algn="just"/>
            <a:r>
              <a:rPr lang="fr-FR" sz="1400" dirty="0"/>
              <a:t> </a:t>
            </a:r>
          </a:p>
          <a:p>
            <a:pPr algn="just"/>
            <a:r>
              <a:rPr lang="fr-FR" sz="1400" dirty="0"/>
              <a:t>Les immatures se dispersent dans les prairies alluviales ou les friches, parfois en des habitats distants de plusieurs kilomètres des sites d’émergence</a:t>
            </a:r>
            <a:r>
              <a:rPr lang="fr-FR" sz="1400" dirty="0" smtClean="0"/>
              <a:t>.</a:t>
            </a:r>
            <a:endParaRPr lang="fr-FR" sz="1400" dirty="0"/>
          </a:p>
          <a:p>
            <a:pPr algn="just"/>
            <a:r>
              <a:rPr lang="fr-FR" sz="1400" dirty="0"/>
              <a:t>A l’instar de plusieurs </a:t>
            </a:r>
            <a:r>
              <a:rPr lang="fr-FR" sz="1400" dirty="0" err="1"/>
              <a:t>gomphidés</a:t>
            </a:r>
            <a:r>
              <a:rPr lang="fr-FR" sz="1400" dirty="0"/>
              <a:t>, les mâles territoriaux volent au ras de l’eau, en allées et venues le long des berges. Les appariements se forment en vol mais l’accouplement se termine généralement une fois que le couple s’est posé dans la végétation ou au sol. La femelle pond seule.</a:t>
            </a:r>
          </a:p>
          <a:p>
            <a:pPr lvl="0"/>
            <a:endParaRPr lang="fr-FR" sz="1600" b="1" i="1" dirty="0" smtClean="0"/>
          </a:p>
          <a:p>
            <a:pPr lvl="0"/>
            <a:endParaRPr lang="fr-FR" dirty="0"/>
          </a:p>
        </p:txBody>
      </p:sp>
      <p:pic>
        <p:nvPicPr>
          <p:cNvPr id="7"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7688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2051720" y="404664"/>
            <a:ext cx="5112568" cy="923330"/>
          </a:xfrm>
          <a:prstGeom prst="rect">
            <a:avLst/>
          </a:prstGeom>
        </p:spPr>
        <p:txBody>
          <a:bodyPr wrap="square">
            <a:spAutoFit/>
          </a:bodyPr>
          <a:lstStyle/>
          <a:p>
            <a:r>
              <a:rPr lang="fr-FR" sz="2000" b="1" dirty="0"/>
              <a:t>Ecologie et biologie en Pays de la Loire</a:t>
            </a:r>
            <a:endParaRPr lang="fr-FR" sz="2000" dirty="0"/>
          </a:p>
          <a:p>
            <a:pPr lvl="0"/>
            <a:r>
              <a:rPr lang="fr-FR" sz="1600" b="1" i="1" dirty="0" smtClean="0"/>
              <a:t>	</a:t>
            </a:r>
          </a:p>
          <a:p>
            <a:pPr lvl="0"/>
            <a:r>
              <a:rPr lang="fr-FR" b="1" i="1" dirty="0" smtClean="0"/>
              <a:t>Phénologie</a:t>
            </a:r>
            <a:endParaRPr lang="fr-FR"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595" y="1549400"/>
            <a:ext cx="6499718" cy="411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340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1043608" y="1052736"/>
            <a:ext cx="7128792" cy="4462760"/>
          </a:xfrm>
          <a:prstGeom prst="rect">
            <a:avLst/>
          </a:prstGeom>
        </p:spPr>
        <p:txBody>
          <a:bodyPr wrap="square">
            <a:spAutoFit/>
          </a:bodyPr>
          <a:lstStyle/>
          <a:p>
            <a:pPr lvl="0"/>
            <a:r>
              <a:rPr lang="fr-FR" sz="2000" b="1" dirty="0"/>
              <a:t>Actions de connaissances</a:t>
            </a:r>
            <a:endParaRPr lang="fr-FR" sz="2000" dirty="0"/>
          </a:p>
          <a:p>
            <a:pPr algn="just"/>
            <a:r>
              <a:rPr lang="fr-FR" sz="1600" dirty="0"/>
              <a:t>Cette espèce </a:t>
            </a:r>
            <a:r>
              <a:rPr lang="fr-FR" sz="1600" b="1" dirty="0"/>
              <a:t>n’a jamais fait l’objet d’études particulières</a:t>
            </a:r>
            <a:r>
              <a:rPr lang="fr-FR" sz="1600" dirty="0"/>
              <a:t>, dans la région, à notre connaissance.</a:t>
            </a:r>
          </a:p>
          <a:p>
            <a:pPr algn="just"/>
            <a:r>
              <a:rPr lang="fr-FR" sz="1600" dirty="0"/>
              <a:t>Plusieurs prospections spécifiques ont néanmoins eu lieu sur le site de la </a:t>
            </a:r>
            <a:r>
              <a:rPr lang="fr-FR" sz="1600" b="1" dirty="0"/>
              <a:t>RNR des Marais de </a:t>
            </a:r>
            <a:r>
              <a:rPr lang="fr-FR" sz="1600" b="1" dirty="0" err="1"/>
              <a:t>Cré</a:t>
            </a:r>
            <a:r>
              <a:rPr lang="fr-FR" sz="1600" b="1" dirty="0"/>
              <a:t>-sur-Loir</a:t>
            </a:r>
            <a:r>
              <a:rPr lang="fr-FR" sz="1600" dirty="0"/>
              <a:t> et plus généralement sur le bassin du Loir dans la Sarthe, ce qui a donné lieu à des observations d’imagos (8 contacts recensés et cartographiés) et à la découverte de sites </a:t>
            </a:r>
            <a:r>
              <a:rPr lang="fr-FR" sz="1600" dirty="0" smtClean="0"/>
              <a:t>d’émergence[</a:t>
            </a:r>
            <a:r>
              <a:rPr lang="fr-FR" dirty="0" smtClean="0"/>
              <a:t>…].</a:t>
            </a:r>
          </a:p>
          <a:p>
            <a:endParaRPr lang="fr-FR" dirty="0"/>
          </a:p>
          <a:p>
            <a:endParaRPr lang="fr-FR" b="1" dirty="0" smtClean="0"/>
          </a:p>
          <a:p>
            <a:r>
              <a:rPr lang="fr-FR" sz="2000" b="1" dirty="0" smtClean="0"/>
              <a:t>Actions de gestion ou de restauration</a:t>
            </a:r>
          </a:p>
          <a:p>
            <a:pPr algn="just"/>
            <a:r>
              <a:rPr lang="fr-FR" sz="1600" b="1" dirty="0"/>
              <a:t>Aucune action de gestion ou de restauration particulière </a:t>
            </a:r>
            <a:r>
              <a:rPr lang="fr-FR" sz="1600" dirty="0"/>
              <a:t>n’a été réalisée, n’est en cours ou n’est projetée dans la région.</a:t>
            </a:r>
          </a:p>
          <a:p>
            <a:pPr algn="just"/>
            <a:r>
              <a:rPr lang="fr-FR" sz="1600" dirty="0"/>
              <a:t>Sur le site </a:t>
            </a:r>
            <a:r>
              <a:rPr lang="fr-FR" sz="1600" dirty="0" err="1"/>
              <a:t>Natura</a:t>
            </a:r>
            <a:r>
              <a:rPr lang="fr-FR" sz="1600" dirty="0"/>
              <a:t> 2000 de la Vallée du Loir de </a:t>
            </a:r>
            <a:r>
              <a:rPr lang="fr-FR" sz="1600" dirty="0" err="1"/>
              <a:t>Vaas</a:t>
            </a:r>
            <a:r>
              <a:rPr lang="fr-FR" sz="1600" dirty="0"/>
              <a:t> à </a:t>
            </a:r>
            <a:r>
              <a:rPr lang="fr-FR" sz="1600" dirty="0" err="1"/>
              <a:t>Bazouges</a:t>
            </a:r>
            <a:r>
              <a:rPr lang="fr-FR" sz="1600" dirty="0"/>
              <a:t> ainsi que dans le plan de gestion des Marais de </a:t>
            </a:r>
            <a:r>
              <a:rPr lang="fr-FR" sz="1600" dirty="0" err="1"/>
              <a:t>Cré</a:t>
            </a:r>
            <a:r>
              <a:rPr lang="fr-FR" sz="1600" dirty="0"/>
              <a:t>, </a:t>
            </a:r>
            <a:r>
              <a:rPr lang="fr-FR" sz="1600" b="1" dirty="0"/>
              <a:t>plusieurs actions plus globales, susceptibles d’influer sur cette espèce et ses habitats de reproduction et de développement sont </a:t>
            </a:r>
            <a:r>
              <a:rPr lang="fr-FR" sz="1600" b="1" dirty="0" smtClean="0"/>
              <a:t>prévues</a:t>
            </a:r>
            <a:r>
              <a:rPr lang="fr-FR" sz="1400" dirty="0" smtClean="0"/>
              <a:t>[</a:t>
            </a:r>
            <a:r>
              <a:rPr lang="fr-FR" sz="1600" dirty="0" smtClean="0"/>
              <a:t>…].</a:t>
            </a:r>
          </a:p>
          <a:p>
            <a:pPr algn="just"/>
            <a:endParaRPr lang="fr-FR" sz="1600" dirty="0"/>
          </a:p>
        </p:txBody>
      </p:sp>
      <p:pic>
        <p:nvPicPr>
          <p:cNvPr id="6"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0291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971600" y="1014402"/>
            <a:ext cx="7920880" cy="4924425"/>
          </a:xfrm>
          <a:prstGeom prst="rect">
            <a:avLst/>
          </a:prstGeom>
        </p:spPr>
        <p:txBody>
          <a:bodyPr wrap="square">
            <a:spAutoFit/>
          </a:bodyPr>
          <a:lstStyle/>
          <a:p>
            <a:pPr algn="just"/>
            <a:r>
              <a:rPr lang="fr-FR" sz="2000" b="1" dirty="0"/>
              <a:t>Evaluation du niveau de connaissance de l’espèce en Pays de la Loire </a:t>
            </a:r>
            <a:endParaRPr lang="fr-FR" sz="2000" dirty="0"/>
          </a:p>
          <a:p>
            <a:pPr algn="just"/>
            <a:r>
              <a:rPr lang="fr-FR" sz="1600" dirty="0"/>
              <a:t>A l’échelle locale concernée (vallée du Loir), le niveau de connaissance pourrait apparaître moyen à assez bon mais en fait, même cette rivière pourtant assez connue manque de prospection et l’</a:t>
            </a:r>
            <a:r>
              <a:rPr lang="fr-FR" sz="1600" b="1" dirty="0"/>
              <a:t>on</a:t>
            </a:r>
            <a:r>
              <a:rPr lang="fr-FR" sz="1600" dirty="0"/>
              <a:t> </a:t>
            </a:r>
            <a:r>
              <a:rPr lang="fr-FR" sz="1600" b="1" dirty="0"/>
              <a:t>ne sait pas vraiment quels sont les secteurs qui accueillent le plus d’habitats de reproduction et de développement larvaire</a:t>
            </a:r>
            <a:r>
              <a:rPr lang="fr-FR" sz="1600" dirty="0"/>
              <a:t>, faute d’une prospection systématique et intégrée en Sarthe et en Anjou.</a:t>
            </a:r>
          </a:p>
          <a:p>
            <a:pPr algn="just"/>
            <a:r>
              <a:rPr lang="fr-FR" sz="1600" dirty="0"/>
              <a:t>Plus généralement, il n’est pas compris pourquoi le Loir est à ce jour le seul cours d’eau de la région avec recensement de preuves de reproduction. Quel est le déterminisme écologique de cette répartition inédite ? Et il n’est pas totalement exclu, d’ailleurs, que l’espèce puisse être localement découverte sur d’autres cours d’eau.</a:t>
            </a:r>
          </a:p>
          <a:p>
            <a:pPr algn="just"/>
            <a:r>
              <a:rPr lang="fr-FR" dirty="0"/>
              <a:t> </a:t>
            </a:r>
          </a:p>
          <a:p>
            <a:pPr algn="just"/>
            <a:r>
              <a:rPr lang="fr-FR" sz="2000" b="1" dirty="0"/>
              <a:t>Menaces et enjeux spécifiques en Pays de la Loire </a:t>
            </a:r>
            <a:endParaRPr lang="fr-FR" sz="2000" dirty="0"/>
          </a:p>
          <a:p>
            <a:pPr algn="just"/>
            <a:r>
              <a:rPr lang="fr-FR" sz="1600" dirty="0"/>
              <a:t>La population du Loir en Sarthe, pour ce que l’on en connait, </a:t>
            </a:r>
            <a:r>
              <a:rPr lang="fr-FR" sz="1600" b="1" dirty="0"/>
              <a:t>semble pérenne</a:t>
            </a:r>
            <a:r>
              <a:rPr lang="fr-FR" sz="1600" dirty="0"/>
              <a:t>. Mais faute de connaissance, il est impossible de se prononcer sur d’éventuelles menaces spécifiques au niveau de la région.</a:t>
            </a:r>
          </a:p>
          <a:p>
            <a:pPr algn="just"/>
            <a:r>
              <a:rPr lang="fr-FR" sz="1600" dirty="0"/>
              <a:t> </a:t>
            </a:r>
          </a:p>
          <a:p>
            <a:pPr algn="just"/>
            <a:r>
              <a:rPr lang="fr-FR" sz="1600" dirty="0"/>
              <a:t>Il y a donc là encore </a:t>
            </a:r>
            <a:r>
              <a:rPr lang="fr-FR" sz="1600" b="1" dirty="0"/>
              <a:t>un véritable enjeu de connaissance et de compréhension pour cette espèce</a:t>
            </a:r>
            <a:r>
              <a:rPr lang="fr-FR" sz="1600" dirty="0"/>
              <a:t>, d’autant que notre région, rappelons-le, présente une responsabilité toute particulière en la matière (inclus la localité-type !).</a:t>
            </a:r>
          </a:p>
        </p:txBody>
      </p:sp>
      <p:pic>
        <p:nvPicPr>
          <p:cNvPr id="6"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4358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Titre 1"/>
          <p:cNvSpPr>
            <a:spLocks noGrp="1"/>
          </p:cNvSpPr>
          <p:nvPr>
            <p:ph type="title"/>
          </p:nvPr>
        </p:nvSpPr>
        <p:spPr>
          <a:xfrm>
            <a:off x="1177280" y="562670"/>
            <a:ext cx="7643192" cy="922114"/>
          </a:xfrm>
        </p:spPr>
        <p:txBody>
          <a:bodyPr>
            <a:normAutofit/>
          </a:bodyPr>
          <a:lstStyle/>
          <a:p>
            <a:r>
              <a:rPr lang="fr-FR" sz="3200" i="1" dirty="0" smtClean="0"/>
              <a:t>Synthèse des autres informations</a:t>
            </a:r>
            <a:endParaRPr lang="fr-FR" sz="3200" i="1" dirty="0"/>
          </a:p>
        </p:txBody>
      </p:sp>
      <p:sp>
        <p:nvSpPr>
          <p:cNvPr id="2" name="Rectangle 1"/>
          <p:cNvSpPr/>
          <p:nvPr/>
        </p:nvSpPr>
        <p:spPr>
          <a:xfrm>
            <a:off x="1259632" y="1483037"/>
            <a:ext cx="7128792" cy="3170099"/>
          </a:xfrm>
          <a:prstGeom prst="rect">
            <a:avLst/>
          </a:prstGeom>
        </p:spPr>
        <p:txBody>
          <a:bodyPr wrap="square">
            <a:spAutoFit/>
          </a:bodyPr>
          <a:lstStyle/>
          <a:p>
            <a:pPr algn="just"/>
            <a:r>
              <a:rPr lang="fr-FR" sz="2000" b="1" dirty="0"/>
              <a:t>Synthèse des espèces connues dans les espaces préservés et des actions en cours ou </a:t>
            </a:r>
            <a:r>
              <a:rPr lang="fr-FR" sz="2000" b="1" dirty="0" smtClean="0"/>
              <a:t>projetées :</a:t>
            </a:r>
          </a:p>
          <a:p>
            <a:pPr algn="just"/>
            <a:endParaRPr lang="fr-FR" sz="2000" b="1" dirty="0" smtClean="0"/>
          </a:p>
          <a:p>
            <a:pPr algn="just"/>
            <a:r>
              <a:rPr lang="fr-FR" sz="2000" b="1" dirty="0"/>
              <a:t>	</a:t>
            </a:r>
            <a:r>
              <a:rPr lang="fr-FR" b="1" i="1" dirty="0" smtClean="0"/>
              <a:t>- informations concernant les APPB : </a:t>
            </a:r>
          </a:p>
          <a:p>
            <a:pPr algn="just"/>
            <a:endParaRPr lang="fr-FR" sz="2000" b="1" dirty="0"/>
          </a:p>
          <a:p>
            <a:pPr algn="just"/>
            <a:endParaRPr lang="fr-FR" sz="2000" b="1" dirty="0" smtClean="0"/>
          </a:p>
          <a:p>
            <a:pPr algn="just"/>
            <a:r>
              <a:rPr lang="fr-FR" sz="2000" b="1" dirty="0"/>
              <a:t>	</a:t>
            </a:r>
            <a:endParaRPr lang="fr-FR" sz="2000" b="1" dirty="0" smtClean="0"/>
          </a:p>
          <a:p>
            <a:pPr algn="just"/>
            <a:r>
              <a:rPr lang="fr-FR" sz="2000" b="1" dirty="0"/>
              <a:t>	</a:t>
            </a:r>
            <a:r>
              <a:rPr lang="fr-FR" b="1" i="1" dirty="0" smtClean="0"/>
              <a:t>- informations concernant les RNR et les RNN :</a:t>
            </a:r>
          </a:p>
          <a:p>
            <a:pPr algn="just"/>
            <a:endParaRPr lang="fr-FR" sz="2000" b="1" dirty="0" smtClean="0"/>
          </a:p>
          <a:p>
            <a:pPr algn="just"/>
            <a:r>
              <a:rPr lang="fr-FR" sz="2000" b="1" dirty="0"/>
              <a:t>	</a:t>
            </a:r>
            <a:r>
              <a:rPr lang="fr-FR" sz="2000" b="1" dirty="0" smtClean="0"/>
              <a:t> </a:t>
            </a:r>
            <a:endParaRPr lang="fr-FR" sz="2000" b="1" dirty="0"/>
          </a:p>
        </p:txBody>
      </p:sp>
      <p:graphicFrame>
        <p:nvGraphicFramePr>
          <p:cNvPr id="3" name="Tableau 2"/>
          <p:cNvGraphicFramePr>
            <a:graphicFrameLocks noGrp="1"/>
          </p:cNvGraphicFramePr>
          <p:nvPr>
            <p:extLst>
              <p:ext uri="{D42A27DB-BD31-4B8C-83A1-F6EECF244321}">
                <p14:modId xmlns:p14="http://schemas.microsoft.com/office/powerpoint/2010/main" val="919135452"/>
              </p:ext>
            </p:extLst>
          </p:nvPr>
        </p:nvGraphicFramePr>
        <p:xfrm>
          <a:off x="1134045" y="2771616"/>
          <a:ext cx="7019925" cy="513368"/>
        </p:xfrm>
        <a:graphic>
          <a:graphicData uri="http://schemas.openxmlformats.org/drawingml/2006/table">
            <a:tbl>
              <a:tblPr firstRow="1" firstCol="1" bandRow="1">
                <a:tableStyleId>{5C22544A-7EE6-4342-B048-85BDC9FD1C3A}</a:tableStyleId>
              </a:tblPr>
              <a:tblGrid>
                <a:gridCol w="530129"/>
                <a:gridCol w="1128191"/>
                <a:gridCol w="693295"/>
                <a:gridCol w="1495789"/>
                <a:gridCol w="1512931"/>
                <a:gridCol w="1659590"/>
              </a:tblGrid>
              <a:tr h="513368">
                <a:tc>
                  <a:txBody>
                    <a:bodyPr/>
                    <a:lstStyle/>
                    <a:p>
                      <a:pPr algn="ctr">
                        <a:spcAft>
                          <a:spcPts val="0"/>
                        </a:spcAft>
                      </a:pPr>
                      <a:r>
                        <a:rPr lang="fr-FR" sz="1200" kern="0" dirty="0">
                          <a:effectLst/>
                        </a:rPr>
                        <a:t>Dép.</a:t>
                      </a:r>
                      <a:endParaRPr lang="fr-FR" sz="1200" kern="50" dirty="0">
                        <a:effectLst/>
                        <a:latin typeface="Times New Roman"/>
                        <a:ea typeface="Lucida Sans Unicode"/>
                        <a:cs typeface="Mangal"/>
                      </a:endParaRPr>
                    </a:p>
                  </a:txBody>
                  <a:tcPr marL="44450" marR="44450" marT="0" marB="0" anchor="ctr"/>
                </a:tc>
                <a:tc>
                  <a:txBody>
                    <a:bodyPr/>
                    <a:lstStyle/>
                    <a:p>
                      <a:pPr algn="ctr">
                        <a:spcAft>
                          <a:spcPts val="0"/>
                        </a:spcAft>
                      </a:pPr>
                      <a:r>
                        <a:rPr lang="fr-FR" sz="1200" kern="0" dirty="0">
                          <a:effectLst/>
                        </a:rPr>
                        <a:t>Intitulé du site en APB</a:t>
                      </a:r>
                      <a:endParaRPr lang="fr-FR" sz="1200" kern="50" dirty="0">
                        <a:effectLst/>
                        <a:latin typeface="Times New Roman"/>
                        <a:ea typeface="Lucida Sans Unicode"/>
                        <a:cs typeface="Mangal"/>
                      </a:endParaRPr>
                    </a:p>
                  </a:txBody>
                  <a:tcPr marL="44450" marR="44450" marT="0" marB="0" anchor="ctr"/>
                </a:tc>
                <a:tc>
                  <a:txBody>
                    <a:bodyPr/>
                    <a:lstStyle/>
                    <a:p>
                      <a:pPr algn="ctr">
                        <a:spcAft>
                          <a:spcPts val="0"/>
                        </a:spcAft>
                      </a:pPr>
                      <a:r>
                        <a:rPr lang="fr-FR" sz="1200" kern="0">
                          <a:effectLst/>
                        </a:rPr>
                        <a:t>id</a:t>
                      </a:r>
                      <a:endParaRPr lang="fr-FR" sz="1200" kern="50">
                        <a:effectLst/>
                        <a:latin typeface="Times New Roman"/>
                        <a:ea typeface="Lucida Sans Unicode"/>
                        <a:cs typeface="Mangal"/>
                      </a:endParaRPr>
                    </a:p>
                  </a:txBody>
                  <a:tcPr marL="44450" marR="44450" marT="0" marB="0" anchor="ctr"/>
                </a:tc>
                <a:tc>
                  <a:txBody>
                    <a:bodyPr/>
                    <a:lstStyle/>
                    <a:p>
                      <a:pPr algn="ctr">
                        <a:spcAft>
                          <a:spcPts val="0"/>
                        </a:spcAft>
                      </a:pPr>
                      <a:r>
                        <a:rPr lang="fr-FR" sz="1200" kern="0" dirty="0">
                          <a:effectLst/>
                        </a:rPr>
                        <a:t>n° arrêté </a:t>
                      </a:r>
                      <a:r>
                        <a:rPr lang="fr-FR" sz="1200" kern="0" dirty="0" err="1">
                          <a:effectLst/>
                        </a:rPr>
                        <a:t>préférectoral</a:t>
                      </a:r>
                      <a:endParaRPr lang="fr-FR" sz="1200" kern="50" dirty="0">
                        <a:effectLst/>
                        <a:latin typeface="Times New Roman"/>
                        <a:ea typeface="Lucida Sans Unicode"/>
                        <a:cs typeface="Mangal"/>
                      </a:endParaRPr>
                    </a:p>
                  </a:txBody>
                  <a:tcPr marL="44450" marR="44450" marT="0" marB="0" anchor="ctr"/>
                </a:tc>
                <a:tc>
                  <a:txBody>
                    <a:bodyPr/>
                    <a:lstStyle/>
                    <a:p>
                      <a:pPr algn="ctr">
                        <a:spcAft>
                          <a:spcPts val="0"/>
                        </a:spcAft>
                      </a:pPr>
                      <a:r>
                        <a:rPr lang="fr-FR" sz="1200" kern="0">
                          <a:effectLst/>
                        </a:rPr>
                        <a:t>espèces citées</a:t>
                      </a:r>
                      <a:endParaRPr lang="fr-FR" sz="1200" kern="50">
                        <a:effectLst/>
                        <a:latin typeface="Times New Roman"/>
                        <a:ea typeface="Lucida Sans Unicode"/>
                        <a:cs typeface="Mangal"/>
                      </a:endParaRPr>
                    </a:p>
                  </a:txBody>
                  <a:tcPr marL="44450" marR="44450" marT="0" marB="0" anchor="ctr"/>
                </a:tc>
                <a:tc>
                  <a:txBody>
                    <a:bodyPr/>
                    <a:lstStyle/>
                    <a:p>
                      <a:pPr algn="ctr">
                        <a:spcAft>
                          <a:spcPts val="0"/>
                        </a:spcAft>
                      </a:pPr>
                      <a:r>
                        <a:rPr lang="fr-FR" sz="1200" kern="0" dirty="0">
                          <a:effectLst/>
                        </a:rPr>
                        <a:t>espèces potentielles</a:t>
                      </a:r>
                      <a:endParaRPr lang="fr-FR" sz="1200" kern="50" dirty="0">
                        <a:effectLst/>
                        <a:latin typeface="Times New Roman"/>
                        <a:ea typeface="Lucida Sans Unicode"/>
                        <a:cs typeface="Mangal"/>
                      </a:endParaRPr>
                    </a:p>
                  </a:txBody>
                  <a:tcPr marL="44450" marR="44450" marT="0" marB="0" anchor="ctr"/>
                </a:tc>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1392332557"/>
              </p:ext>
            </p:extLst>
          </p:nvPr>
        </p:nvGraphicFramePr>
        <p:xfrm>
          <a:off x="179512" y="4005064"/>
          <a:ext cx="8856984" cy="864096"/>
        </p:xfrm>
        <a:graphic>
          <a:graphicData uri="http://schemas.openxmlformats.org/drawingml/2006/table">
            <a:tbl>
              <a:tblPr firstRow="1" firstCol="1" bandRow="1">
                <a:tableStyleId>{5C22544A-7EE6-4342-B048-85BDC9FD1C3A}</a:tableStyleId>
              </a:tblPr>
              <a:tblGrid>
                <a:gridCol w="288032"/>
                <a:gridCol w="642274"/>
                <a:gridCol w="382455"/>
                <a:gridCol w="765295"/>
                <a:gridCol w="514232"/>
                <a:gridCol w="1400739"/>
                <a:gridCol w="1084521"/>
                <a:gridCol w="903317"/>
                <a:gridCol w="1219935"/>
                <a:gridCol w="1656184"/>
              </a:tblGrid>
              <a:tr h="864096">
                <a:tc>
                  <a:txBody>
                    <a:bodyPr/>
                    <a:lstStyle/>
                    <a:p>
                      <a:pPr algn="ctr">
                        <a:spcAft>
                          <a:spcPts val="0"/>
                        </a:spcAft>
                      </a:pPr>
                      <a:r>
                        <a:rPr lang="fr-FR" sz="1050" kern="0" dirty="0" err="1">
                          <a:effectLst/>
                        </a:rPr>
                        <a:t>Dép</a:t>
                      </a:r>
                      <a:endParaRPr lang="fr-FR" sz="105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a:effectLst/>
                        </a:rPr>
                        <a:t>Intitulé RNR</a:t>
                      </a:r>
                      <a:endParaRPr lang="fr-FR" sz="1050" kern="5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a:effectLst/>
                        </a:rPr>
                        <a:t>Plan de Gestion</a:t>
                      </a:r>
                      <a:endParaRPr lang="fr-FR" sz="1050" kern="5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dirty="0">
                          <a:effectLst/>
                        </a:rPr>
                        <a:t>Espèces citées dans le Plan de </a:t>
                      </a:r>
                      <a:r>
                        <a:rPr lang="fr-FR" sz="1050" kern="0" dirty="0" smtClean="0">
                          <a:effectLst/>
                        </a:rPr>
                        <a:t>gestion</a:t>
                      </a:r>
                      <a:endParaRPr lang="fr-FR" sz="105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dirty="0">
                          <a:effectLst/>
                        </a:rPr>
                        <a:t>espèces </a:t>
                      </a:r>
                      <a:r>
                        <a:rPr lang="fr-FR" sz="1050" kern="0" dirty="0" err="1" smtClean="0">
                          <a:effectLst/>
                        </a:rPr>
                        <a:t>poten-tielles</a:t>
                      </a:r>
                      <a:endParaRPr lang="fr-FR" sz="105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dirty="0">
                          <a:effectLst/>
                        </a:rPr>
                        <a:t>état de la connaissance affiché dans le PG</a:t>
                      </a:r>
                      <a:endParaRPr lang="fr-FR" sz="105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dirty="0">
                          <a:effectLst/>
                        </a:rPr>
                        <a:t>Complément </a:t>
                      </a:r>
                      <a:r>
                        <a:rPr lang="fr-FR" sz="1050" kern="0" dirty="0" smtClean="0">
                          <a:effectLst/>
                        </a:rPr>
                        <a:t>d'inventaire / d'étude </a:t>
                      </a:r>
                      <a:r>
                        <a:rPr lang="fr-FR" sz="1050" kern="0" dirty="0">
                          <a:effectLst/>
                        </a:rPr>
                        <a:t>préconisé (ou réalisé)</a:t>
                      </a:r>
                      <a:endParaRPr lang="fr-FR" sz="105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a:effectLst/>
                        </a:rPr>
                        <a:t>Opération de suivi spécifique prévue (ou réalisé)</a:t>
                      </a:r>
                      <a:endParaRPr lang="fr-FR" sz="1050" kern="5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a:effectLst/>
                        </a:rPr>
                        <a:t>Mesures spécifiques de gestion des habitats/de conservation des populations prévues</a:t>
                      </a:r>
                      <a:endParaRPr lang="fr-FR" sz="1050" kern="5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dirty="0">
                          <a:effectLst/>
                        </a:rPr>
                        <a:t>Autres actions non spécifiques susceptibles d'influer sur les espèces et leurs </a:t>
                      </a:r>
                      <a:r>
                        <a:rPr lang="fr-FR" sz="1050" kern="0" dirty="0" smtClean="0">
                          <a:effectLst/>
                        </a:rPr>
                        <a:t>habitats</a:t>
                      </a:r>
                      <a:endParaRPr lang="fr-FR" sz="1050" kern="50" dirty="0">
                        <a:effectLst/>
                        <a:latin typeface="Times New Roman"/>
                        <a:ea typeface="Lucida Sans Unicode"/>
                        <a:cs typeface="Mangal"/>
                      </a:endParaRPr>
                    </a:p>
                  </a:txBody>
                  <a:tcPr marL="25400" marR="25400" marT="0" marB="0" anchor="ctr"/>
                </a:tc>
              </a:tr>
            </a:tbl>
          </a:graphicData>
        </a:graphic>
      </p:graphicFrame>
      <p:pic>
        <p:nvPicPr>
          <p:cNvPr id="9"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150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1115616" y="1412776"/>
            <a:ext cx="7128792" cy="1938992"/>
          </a:xfrm>
          <a:prstGeom prst="rect">
            <a:avLst/>
          </a:prstGeom>
        </p:spPr>
        <p:txBody>
          <a:bodyPr wrap="square">
            <a:spAutoFit/>
          </a:bodyPr>
          <a:lstStyle/>
          <a:p>
            <a:pPr algn="just"/>
            <a:r>
              <a:rPr lang="fr-FR" sz="2000" b="1" dirty="0"/>
              <a:t>Synthèse des espèces connues dans les espaces préservés et des actions en cours ou </a:t>
            </a:r>
            <a:r>
              <a:rPr lang="fr-FR" sz="2000" b="1" dirty="0" smtClean="0"/>
              <a:t>projetées :</a:t>
            </a:r>
          </a:p>
          <a:p>
            <a:pPr algn="just"/>
            <a:endParaRPr lang="fr-FR" sz="2000" b="1" dirty="0" smtClean="0"/>
          </a:p>
          <a:p>
            <a:pPr algn="just"/>
            <a:r>
              <a:rPr lang="fr-FR" sz="2000" b="1" dirty="0"/>
              <a:t>	</a:t>
            </a:r>
            <a:r>
              <a:rPr lang="fr-FR" b="1" i="1" dirty="0" smtClean="0"/>
              <a:t>- informations concernant les sites </a:t>
            </a:r>
            <a:r>
              <a:rPr lang="fr-FR" b="1" i="1" dirty="0" err="1" smtClean="0"/>
              <a:t>Natura</a:t>
            </a:r>
            <a:r>
              <a:rPr lang="fr-FR" b="1" i="1" dirty="0" smtClean="0"/>
              <a:t> 2000</a:t>
            </a:r>
          </a:p>
          <a:p>
            <a:pPr algn="just"/>
            <a:endParaRPr lang="fr-FR" sz="2000" b="1" dirty="0" smtClean="0"/>
          </a:p>
          <a:p>
            <a:pPr algn="just"/>
            <a:r>
              <a:rPr lang="fr-FR" sz="2000" b="1" dirty="0"/>
              <a:t>	</a:t>
            </a:r>
            <a:r>
              <a:rPr lang="fr-FR" sz="2000" b="1" dirty="0" smtClean="0"/>
              <a:t> </a:t>
            </a:r>
            <a:endParaRPr lang="fr-FR" sz="2000" b="1" dirty="0"/>
          </a:p>
        </p:txBody>
      </p:sp>
      <p:graphicFrame>
        <p:nvGraphicFramePr>
          <p:cNvPr id="6" name="Tableau 5"/>
          <p:cNvGraphicFramePr>
            <a:graphicFrameLocks noGrp="1"/>
          </p:cNvGraphicFramePr>
          <p:nvPr>
            <p:extLst>
              <p:ext uri="{D42A27DB-BD31-4B8C-83A1-F6EECF244321}">
                <p14:modId xmlns:p14="http://schemas.microsoft.com/office/powerpoint/2010/main" val="3733563878"/>
              </p:ext>
            </p:extLst>
          </p:nvPr>
        </p:nvGraphicFramePr>
        <p:xfrm>
          <a:off x="35496" y="2708920"/>
          <a:ext cx="9073008" cy="1120140"/>
        </p:xfrm>
        <a:graphic>
          <a:graphicData uri="http://schemas.openxmlformats.org/drawingml/2006/table">
            <a:tbl>
              <a:tblPr firstRow="1" firstCol="1" bandRow="1">
                <a:tableStyleId>{5C22544A-7EE6-4342-B048-85BDC9FD1C3A}</a:tableStyleId>
              </a:tblPr>
              <a:tblGrid>
                <a:gridCol w="526334"/>
                <a:gridCol w="221035"/>
                <a:gridCol w="692791"/>
                <a:gridCol w="653850"/>
                <a:gridCol w="570286"/>
                <a:gridCol w="504056"/>
                <a:gridCol w="604029"/>
                <a:gridCol w="711253"/>
                <a:gridCol w="820468"/>
                <a:gridCol w="820468"/>
                <a:gridCol w="711253"/>
                <a:gridCol w="984871"/>
                <a:gridCol w="1252314"/>
              </a:tblGrid>
              <a:tr h="792088">
                <a:tc>
                  <a:txBody>
                    <a:bodyPr/>
                    <a:lstStyle/>
                    <a:p>
                      <a:pPr algn="ctr">
                        <a:spcAft>
                          <a:spcPts val="0"/>
                        </a:spcAft>
                      </a:pPr>
                      <a:r>
                        <a:rPr lang="fr-FR" sz="1050" kern="0" dirty="0">
                          <a:effectLst/>
                        </a:rPr>
                        <a:t>site </a:t>
                      </a:r>
                      <a:r>
                        <a:rPr lang="fr-FR" sz="1050" kern="0" dirty="0" err="1">
                          <a:effectLst/>
                        </a:rPr>
                        <a:t>Natura</a:t>
                      </a:r>
                      <a:r>
                        <a:rPr lang="fr-FR" sz="1050" kern="0" dirty="0">
                          <a:effectLst/>
                        </a:rPr>
                        <a:t> </a:t>
                      </a:r>
                      <a:r>
                        <a:rPr lang="fr-FR" sz="1050" kern="0" dirty="0" smtClean="0">
                          <a:effectLst/>
                        </a:rPr>
                        <a:t>2000</a:t>
                      </a:r>
                      <a:endParaRPr lang="fr-FR" sz="105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dirty="0" smtClean="0">
                          <a:effectLst/>
                          <a:latin typeface="+mn-lt"/>
                          <a:ea typeface="+mn-ea"/>
                          <a:cs typeface="+mn-cs"/>
                        </a:rPr>
                        <a:t>n°</a:t>
                      </a:r>
                      <a:endParaRPr lang="fr-FR" sz="105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a:effectLst/>
                        </a:rPr>
                        <a:t>année validation DOCOB</a:t>
                      </a:r>
                      <a:endParaRPr lang="fr-FR" sz="1050" kern="5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a:effectLst/>
                        </a:rPr>
                        <a:t>Opérateur du DOCOB</a:t>
                      </a:r>
                      <a:endParaRPr lang="fr-FR" sz="1050" kern="5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dirty="0">
                          <a:effectLst/>
                        </a:rPr>
                        <a:t>Structure </a:t>
                      </a:r>
                      <a:r>
                        <a:rPr lang="fr-FR" sz="1050" kern="0" dirty="0" err="1" smtClean="0">
                          <a:effectLst/>
                        </a:rPr>
                        <a:t>anima-trice</a:t>
                      </a:r>
                      <a:r>
                        <a:rPr lang="fr-FR" sz="1050" kern="0" dirty="0" smtClean="0">
                          <a:effectLst/>
                        </a:rPr>
                        <a:t> </a:t>
                      </a:r>
                      <a:r>
                        <a:rPr lang="fr-FR" sz="1050" kern="0" dirty="0">
                          <a:effectLst/>
                        </a:rPr>
                        <a:t>du site</a:t>
                      </a:r>
                      <a:endParaRPr lang="fr-FR" sz="105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dirty="0">
                          <a:effectLst/>
                        </a:rPr>
                        <a:t>espèces </a:t>
                      </a:r>
                      <a:r>
                        <a:rPr lang="fr-FR" sz="1050" kern="0" dirty="0" err="1" smtClean="0">
                          <a:effectLst/>
                        </a:rPr>
                        <a:t>signa-lées</a:t>
                      </a:r>
                      <a:endParaRPr lang="fr-FR" sz="105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dirty="0">
                          <a:effectLst/>
                        </a:rPr>
                        <a:t>espèces </a:t>
                      </a:r>
                      <a:r>
                        <a:rPr lang="fr-FR" sz="1050" kern="0" dirty="0" err="1" smtClean="0">
                          <a:effectLst/>
                        </a:rPr>
                        <a:t>poten-tielles</a:t>
                      </a:r>
                      <a:r>
                        <a:rPr lang="fr-FR" sz="1050" kern="0" dirty="0" smtClean="0">
                          <a:effectLst/>
                        </a:rPr>
                        <a:t> </a:t>
                      </a:r>
                      <a:r>
                        <a:rPr lang="fr-FR" sz="1050" kern="0" dirty="0">
                          <a:effectLst/>
                        </a:rPr>
                        <a:t>évoquées</a:t>
                      </a:r>
                      <a:endParaRPr lang="fr-FR" sz="105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dirty="0">
                          <a:effectLst/>
                        </a:rPr>
                        <a:t>étude spécifique menée </a:t>
                      </a:r>
                      <a:r>
                        <a:rPr lang="fr-FR" sz="1050" kern="0" dirty="0" err="1" smtClean="0">
                          <a:effectLst/>
                        </a:rPr>
                        <a:t>initiale-ment</a:t>
                      </a:r>
                      <a:r>
                        <a:rPr lang="fr-FR" sz="1050" kern="0" dirty="0" smtClean="0">
                          <a:effectLst/>
                        </a:rPr>
                        <a:t> </a:t>
                      </a:r>
                      <a:endParaRPr lang="fr-FR" sz="105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a:effectLst/>
                        </a:rPr>
                        <a:t>état de la connaissance affiché dans le DOCOB</a:t>
                      </a:r>
                      <a:endParaRPr lang="fr-FR" sz="1050" kern="5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dirty="0">
                          <a:effectLst/>
                        </a:rPr>
                        <a:t>Complément d'inventaire/d'étude </a:t>
                      </a:r>
                      <a:r>
                        <a:rPr lang="fr-FR" sz="1050" kern="0" dirty="0" smtClean="0">
                          <a:effectLst/>
                        </a:rPr>
                        <a:t>préconisé</a:t>
                      </a:r>
                    </a:p>
                    <a:p>
                      <a:pPr algn="ctr">
                        <a:spcAft>
                          <a:spcPts val="0"/>
                        </a:spcAft>
                      </a:pPr>
                      <a:r>
                        <a:rPr lang="fr-FR" sz="1050" kern="0" dirty="0" smtClean="0">
                          <a:effectLst/>
                        </a:rPr>
                        <a:t>(ou </a:t>
                      </a:r>
                      <a:r>
                        <a:rPr lang="fr-FR" sz="1050" kern="0" dirty="0">
                          <a:effectLst/>
                        </a:rPr>
                        <a:t>réalisé)</a:t>
                      </a:r>
                      <a:endParaRPr lang="fr-FR" sz="105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dirty="0">
                          <a:effectLst/>
                        </a:rPr>
                        <a:t>Action de suivi spécifique </a:t>
                      </a:r>
                      <a:r>
                        <a:rPr lang="fr-FR" sz="1050" kern="0" dirty="0" smtClean="0">
                          <a:effectLst/>
                        </a:rPr>
                        <a:t>prévue</a:t>
                      </a:r>
                    </a:p>
                    <a:p>
                      <a:pPr algn="ctr">
                        <a:spcAft>
                          <a:spcPts val="0"/>
                        </a:spcAft>
                      </a:pPr>
                      <a:r>
                        <a:rPr lang="fr-FR" sz="1050" kern="0" dirty="0" smtClean="0">
                          <a:effectLst/>
                        </a:rPr>
                        <a:t>(ou réalisé)</a:t>
                      </a:r>
                      <a:endParaRPr lang="fr-FR" sz="105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a:effectLst/>
                        </a:rPr>
                        <a:t>Mesures spécifiques de gestion des habitats/de conservation des populations prévues</a:t>
                      </a:r>
                      <a:endParaRPr lang="fr-FR" sz="1050" kern="50">
                        <a:effectLst/>
                        <a:latin typeface="Times New Roman"/>
                        <a:ea typeface="Lucida Sans Unicode"/>
                        <a:cs typeface="Mangal"/>
                      </a:endParaRPr>
                    </a:p>
                  </a:txBody>
                  <a:tcPr marL="25400" marR="25400" marT="0" marB="0" anchor="ctr"/>
                </a:tc>
                <a:tc>
                  <a:txBody>
                    <a:bodyPr/>
                    <a:lstStyle/>
                    <a:p>
                      <a:pPr algn="ctr">
                        <a:spcAft>
                          <a:spcPts val="0"/>
                        </a:spcAft>
                      </a:pPr>
                      <a:r>
                        <a:rPr lang="fr-FR" sz="1050" kern="0" dirty="0">
                          <a:effectLst/>
                        </a:rPr>
                        <a:t>Autres actions non spécifiques susceptibles d'influer sur les espèces et leurs habitats de </a:t>
                      </a:r>
                      <a:r>
                        <a:rPr lang="fr-FR" sz="1050" kern="0" dirty="0" smtClean="0">
                          <a:effectLst/>
                        </a:rPr>
                        <a:t>reproduction / développement)</a:t>
                      </a:r>
                      <a:endParaRPr lang="fr-FR" sz="1050" kern="50" dirty="0">
                        <a:effectLst/>
                        <a:latin typeface="Times New Roman"/>
                        <a:ea typeface="Lucida Sans Unicode"/>
                        <a:cs typeface="Mangal"/>
                      </a:endParaRPr>
                    </a:p>
                  </a:txBody>
                  <a:tcPr marL="25400" marR="25400" marT="0" marB="0" anchor="ctr"/>
                </a:tc>
              </a:tr>
            </a:tbl>
          </a:graphicData>
        </a:graphic>
      </p:graphicFrame>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965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524328" y="6309320"/>
            <a:ext cx="1343638" cy="369332"/>
          </a:xfrm>
          <a:prstGeom prst="rect">
            <a:avLst/>
          </a:prstGeom>
          <a:noFill/>
        </p:spPr>
        <p:txBody>
          <a:bodyPr wrap="none" rtlCol="0">
            <a:spAutoFit/>
          </a:bodyPr>
          <a:lstStyle/>
          <a:p>
            <a:r>
              <a:rPr lang="fr-FR" dirty="0">
                <a:solidFill>
                  <a:prstClr val="black"/>
                </a:solidFill>
              </a:rPr>
              <a:t>21 juin 2012</a:t>
            </a:r>
          </a:p>
        </p:txBody>
      </p:sp>
      <p:grpSp>
        <p:nvGrpSpPr>
          <p:cNvPr id="3" name="Groupe 14"/>
          <p:cNvGrpSpPr/>
          <p:nvPr/>
        </p:nvGrpSpPr>
        <p:grpSpPr>
          <a:xfrm>
            <a:off x="0" y="6072206"/>
            <a:ext cx="9144000" cy="800219"/>
            <a:chOff x="0" y="6072206"/>
            <a:chExt cx="9144000" cy="800219"/>
          </a:xfrm>
        </p:grpSpPr>
        <p:sp>
          <p:nvSpPr>
            <p:cNvPr id="16" name="Rectangle 15"/>
            <p:cNvSpPr/>
            <p:nvPr/>
          </p:nvSpPr>
          <p:spPr>
            <a:xfrm>
              <a:off x="0" y="6572272"/>
              <a:ext cx="9144000" cy="285728"/>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7" name="Rectangle 16"/>
            <p:cNvSpPr/>
            <p:nvPr/>
          </p:nvSpPr>
          <p:spPr>
            <a:xfrm>
              <a:off x="0" y="6072206"/>
              <a:ext cx="9144000" cy="500066"/>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8" name="ZoneTexte 17"/>
            <p:cNvSpPr txBox="1"/>
            <p:nvPr/>
          </p:nvSpPr>
          <p:spPr>
            <a:xfrm>
              <a:off x="4139952" y="6072206"/>
              <a:ext cx="5004047" cy="800219"/>
            </a:xfrm>
            <a:prstGeom prst="rect">
              <a:avLst/>
            </a:prstGeom>
            <a:noFill/>
          </p:spPr>
          <p:txBody>
            <a:bodyPr wrap="square" rtlCol="0">
              <a:spAutoFit/>
            </a:bodyPr>
            <a:lstStyle/>
            <a:p>
              <a:pPr algn="r"/>
              <a:r>
                <a:rPr lang="fr-FR" sz="1350" b="1" dirty="0">
                  <a:solidFill>
                    <a:schemeClr val="accent6">
                      <a:lumMod val="20000"/>
                      <a:lumOff val="80000"/>
                    </a:schemeClr>
                  </a:solidFill>
                  <a:latin typeface="Calibri" pitchFamily="34" charset="0"/>
                  <a:cs typeface="Calibri" pitchFamily="34" charset="0"/>
                </a:rPr>
                <a:t>Ministère de l’Écologie, du Développement durable et de l’Énergie</a:t>
              </a:r>
              <a:br>
                <a:rPr lang="fr-FR" sz="1350" b="1" dirty="0">
                  <a:solidFill>
                    <a:schemeClr val="accent6">
                      <a:lumMod val="20000"/>
                      <a:lumOff val="80000"/>
                    </a:schemeClr>
                  </a:solidFill>
                  <a:latin typeface="Calibri" pitchFamily="34" charset="0"/>
                  <a:cs typeface="Calibri" pitchFamily="34" charset="0"/>
                </a:rPr>
              </a:br>
              <a:r>
                <a:rPr lang="fr-FR" sz="1200" i="1" dirty="0">
                  <a:solidFill>
                    <a:schemeClr val="accent6">
                      <a:lumMod val="20000"/>
                      <a:lumOff val="80000"/>
                    </a:schemeClr>
                  </a:solidFill>
                  <a:latin typeface="Calibri" pitchFamily="34" charset="0"/>
                  <a:cs typeface="Calibri" pitchFamily="34" charset="0"/>
                </a:rPr>
                <a:t>www.developpement-durable.gouv.fr</a:t>
              </a:r>
            </a:p>
            <a:p>
              <a:pPr algn="r"/>
              <a:endParaRPr lang="fr-FR" sz="700" i="1" dirty="0">
                <a:solidFill>
                  <a:srgbClr val="F79646">
                    <a:lumMod val="20000"/>
                    <a:lumOff val="80000"/>
                  </a:srgbClr>
                </a:solidFill>
                <a:cs typeface="Calibri" pitchFamily="34" charset="0"/>
              </a:endParaRPr>
            </a:p>
            <a:p>
              <a:pPr algn="r"/>
              <a:r>
                <a:rPr lang="fr-FR" sz="1200" i="1" dirty="0" smtClean="0">
                  <a:solidFill>
                    <a:schemeClr val="bg1"/>
                  </a:solidFill>
                  <a:cs typeface="Calibri" pitchFamily="34" charset="0"/>
                </a:rPr>
                <a:t>Angers, 26 mai 2014</a:t>
              </a:r>
              <a:endParaRPr lang="fr-FR" sz="1200" i="1" dirty="0">
                <a:solidFill>
                  <a:schemeClr val="bg1"/>
                </a:solidFill>
                <a:cs typeface="Calibri" pitchFamily="34" charset="0"/>
              </a:endParaRPr>
            </a:p>
          </p:txBody>
        </p:sp>
      </p:grpSp>
      <p:pic>
        <p:nvPicPr>
          <p:cNvPr id="3075" name="Picture 3" descr="C:\Users\Raphaelle\Documents\Maculinea\logo-couleur-opie.jpg"/>
          <p:cNvPicPr>
            <a:picLocks noChangeAspect="1" noChangeArrowheads="1"/>
          </p:cNvPicPr>
          <p:nvPr/>
        </p:nvPicPr>
        <p:blipFill>
          <a:blip r:embed="rId3" cstate="print">
            <a:clrChange>
              <a:clrFrom>
                <a:srgbClr val="FFFFFF"/>
              </a:clrFrom>
              <a:clrTo>
                <a:srgbClr val="FFFFFF">
                  <a:alpha val="0"/>
                </a:srgbClr>
              </a:clrTo>
            </a:clrChange>
            <a:lum bright="100000"/>
          </a:blip>
          <a:srcRect/>
          <a:stretch>
            <a:fillRect/>
          </a:stretch>
        </p:blipFill>
        <p:spPr bwMode="auto">
          <a:xfrm>
            <a:off x="59375" y="6097775"/>
            <a:ext cx="1079500" cy="688975"/>
          </a:xfrm>
          <a:prstGeom prst="rect">
            <a:avLst/>
          </a:prstGeom>
          <a:noFill/>
        </p:spPr>
      </p:pic>
      <p:sp>
        <p:nvSpPr>
          <p:cNvPr id="23" name="ZoneTexte 22"/>
          <p:cNvSpPr txBox="1"/>
          <p:nvPr/>
        </p:nvSpPr>
        <p:spPr>
          <a:xfrm>
            <a:off x="4696463" y="3058475"/>
            <a:ext cx="4320480" cy="1384995"/>
          </a:xfrm>
          <a:prstGeom prst="rect">
            <a:avLst/>
          </a:prstGeom>
          <a:noFill/>
        </p:spPr>
        <p:txBody>
          <a:bodyPr wrap="square" rtlCol="0">
            <a:spAutoFit/>
          </a:bodyPr>
          <a:lstStyle/>
          <a:p>
            <a:pPr algn="ctr"/>
            <a:r>
              <a:rPr lang="fr-FR" sz="2800" b="1" dirty="0" smtClean="0">
                <a:solidFill>
                  <a:prstClr val="black"/>
                </a:solidFill>
              </a:rPr>
              <a:t>Comité de pilotage</a:t>
            </a:r>
          </a:p>
          <a:p>
            <a:pPr algn="ctr"/>
            <a:r>
              <a:rPr lang="fr-FR" sz="2800" b="1" dirty="0" smtClean="0">
                <a:solidFill>
                  <a:prstClr val="black"/>
                </a:solidFill>
              </a:rPr>
              <a:t>de la déclinaison</a:t>
            </a:r>
          </a:p>
          <a:p>
            <a:pPr algn="ctr"/>
            <a:r>
              <a:rPr lang="fr-FR" sz="2800" b="1" dirty="0" smtClean="0">
                <a:solidFill>
                  <a:prstClr val="black"/>
                </a:solidFill>
              </a:rPr>
              <a:t>Pays de la Loire</a:t>
            </a:r>
            <a:endParaRPr lang="fr-FR" sz="1600" b="1" dirty="0">
              <a:solidFill>
                <a:prstClr val="black"/>
              </a:solidFill>
            </a:endParaRPr>
          </a:p>
        </p:txBody>
      </p:sp>
      <p:sp>
        <p:nvSpPr>
          <p:cNvPr id="24" name="Titre 1"/>
          <p:cNvSpPr txBox="1">
            <a:spLocks/>
          </p:cNvSpPr>
          <p:nvPr/>
        </p:nvSpPr>
        <p:spPr>
          <a:xfrm>
            <a:off x="179512" y="333847"/>
            <a:ext cx="8496944" cy="1078929"/>
          </a:xfrm>
          <a:prstGeom prst="rect">
            <a:avLst/>
          </a:prstGeom>
          <a:ln w="28575">
            <a:solidFill>
              <a:schemeClr val="accent6"/>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28650" indent="179388" algn="l"/>
            <a:r>
              <a:rPr lang="fr-FR" sz="4000" b="1" i="1" dirty="0">
                <a:solidFill>
                  <a:srgbClr val="FF6600"/>
                </a:solidFill>
              </a:rPr>
              <a:t>É</a:t>
            </a:r>
            <a:r>
              <a:rPr lang="fr-FR" sz="4000" b="1" i="1" dirty="0" smtClean="0">
                <a:solidFill>
                  <a:srgbClr val="FF6600"/>
                </a:solidFill>
              </a:rPr>
              <a:t>tat d’avancement</a:t>
            </a:r>
          </a:p>
          <a:p>
            <a:pPr marL="628650" indent="179388" algn="l"/>
            <a:r>
              <a:rPr lang="fr-FR" sz="2000" i="1" dirty="0" smtClean="0">
                <a:solidFill>
                  <a:prstClr val="black"/>
                </a:solidFill>
              </a:rPr>
              <a:t>Plan </a:t>
            </a:r>
            <a:r>
              <a:rPr lang="fr-FR" sz="2000" i="1" dirty="0">
                <a:solidFill>
                  <a:prstClr val="black"/>
                </a:solidFill>
              </a:rPr>
              <a:t>national d’actions 2011-2015</a:t>
            </a:r>
            <a:endParaRPr lang="fr-FR" sz="1400" b="1" i="1" dirty="0">
              <a:solidFill>
                <a:prstClr val="black"/>
              </a:solidFill>
            </a:endParaRPr>
          </a:p>
        </p:txBody>
      </p:sp>
      <p:pic>
        <p:nvPicPr>
          <p:cNvPr id="37" name="Picture 4" descr="C:\Users\Raphaelle\Documents\Maculinea\bloc-marque.png"/>
          <p:cNvPicPr>
            <a:picLocks noChangeAspect="1" noChangeArrowheads="1"/>
          </p:cNvPicPr>
          <p:nvPr/>
        </p:nvPicPr>
        <p:blipFill>
          <a:blip r:embed="rId4" cstate="print"/>
          <a:srcRect/>
          <a:stretch>
            <a:fillRect/>
          </a:stretch>
        </p:blipFill>
        <p:spPr bwMode="auto">
          <a:xfrm>
            <a:off x="2200429" y="5932183"/>
            <a:ext cx="720080" cy="925817"/>
          </a:xfrm>
          <a:prstGeom prst="rect">
            <a:avLst/>
          </a:prstGeom>
          <a:noFill/>
        </p:spPr>
      </p:pic>
      <p:sp>
        <p:nvSpPr>
          <p:cNvPr id="14" name="Ellipse 13"/>
          <p:cNvSpPr/>
          <p:nvPr/>
        </p:nvSpPr>
        <p:spPr>
          <a:xfrm rot="1055578">
            <a:off x="-1772220" y="-2501565"/>
            <a:ext cx="2553903" cy="798561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8" name="ZoneTexte 37"/>
          <p:cNvSpPr txBox="1"/>
          <p:nvPr/>
        </p:nvSpPr>
        <p:spPr>
          <a:xfrm>
            <a:off x="4604026" y="5373216"/>
            <a:ext cx="3966149" cy="584775"/>
          </a:xfrm>
          <a:prstGeom prst="rect">
            <a:avLst/>
          </a:prstGeom>
          <a:noFill/>
        </p:spPr>
        <p:txBody>
          <a:bodyPr wrap="none" rtlCol="0">
            <a:spAutoFit/>
          </a:bodyPr>
          <a:lstStyle/>
          <a:p>
            <a:pPr algn="ctr"/>
            <a:r>
              <a:rPr lang="fr-FR" sz="1600" i="1" dirty="0" smtClean="0">
                <a:solidFill>
                  <a:prstClr val="black"/>
                </a:solidFill>
              </a:rPr>
              <a:t>Office pour les insectes et leur environnement</a:t>
            </a:r>
          </a:p>
          <a:p>
            <a:pPr algn="ctr"/>
            <a:r>
              <a:rPr lang="fr-FR" sz="1600" dirty="0" smtClean="0">
                <a:solidFill>
                  <a:prstClr val="black"/>
                </a:solidFill>
              </a:rPr>
              <a:t>Raphaëlle </a:t>
            </a:r>
            <a:r>
              <a:rPr lang="fr-FR" sz="1600" cap="small" dirty="0" smtClean="0">
                <a:solidFill>
                  <a:prstClr val="black"/>
                </a:solidFill>
              </a:rPr>
              <a:t>Itrac-Bruneau</a:t>
            </a:r>
            <a:endParaRPr lang="fr-FR" sz="1600" dirty="0">
              <a:solidFill>
                <a:prstClr val="black"/>
              </a:solidFill>
            </a:endParaRP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4067" y="5932183"/>
            <a:ext cx="703837" cy="925817"/>
          </a:xfrm>
          <a:prstGeom prst="rect">
            <a:avLst/>
          </a:prstGeom>
        </p:spPr>
      </p:pic>
      <p:sp>
        <p:nvSpPr>
          <p:cNvPr id="28" name="Ellipse 27"/>
          <p:cNvSpPr/>
          <p:nvPr/>
        </p:nvSpPr>
        <p:spPr>
          <a:xfrm>
            <a:off x="4159946" y="1076800"/>
            <a:ext cx="1696166" cy="1696166"/>
          </a:xfrm>
          <a:prstGeom prst="ellipse">
            <a:avLst/>
          </a:prstGeom>
          <a:blipFill>
            <a:blip r:embed="rId6"/>
            <a:srcRect/>
            <a:stretch>
              <a:fillRect l="-73684" t="-15789" r="-16130" b="-21053"/>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716330" y="867496"/>
            <a:ext cx="1115540" cy="1115540"/>
          </a:xfrm>
          <a:prstGeom prst="rect">
            <a:avLst/>
          </a:prstGeom>
        </p:spPr>
      </p:pic>
      <p:pic>
        <p:nvPicPr>
          <p:cNvPr id="13" name="Image 1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425721" y="3750972"/>
            <a:ext cx="1801368" cy="1801368"/>
          </a:xfrm>
          <a:prstGeom prst="rect">
            <a:avLst/>
          </a:prstGeom>
        </p:spPr>
      </p:pic>
      <p:pic>
        <p:nvPicPr>
          <p:cNvPr id="30" name="Picture 2"/>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1138875" y="6100958"/>
            <a:ext cx="854482" cy="738618"/>
          </a:xfrm>
          <a:prstGeom prst="rect">
            <a:avLst/>
          </a:prstGeom>
          <a:noFill/>
          <a:ln w="9525">
            <a:noFill/>
            <a:miter lim="800000"/>
            <a:headEnd/>
            <a:tailEnd/>
          </a:ln>
        </p:spPr>
      </p:pic>
    </p:spTree>
    <p:extLst>
      <p:ext uri="{BB962C8B-B14F-4D97-AF65-F5344CB8AC3E}">
        <p14:creationId xmlns:p14="http://schemas.microsoft.com/office/powerpoint/2010/main" val="3977301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1115616" y="1412776"/>
            <a:ext cx="7128792" cy="1631216"/>
          </a:xfrm>
          <a:prstGeom prst="rect">
            <a:avLst/>
          </a:prstGeom>
        </p:spPr>
        <p:txBody>
          <a:bodyPr wrap="square">
            <a:spAutoFit/>
          </a:bodyPr>
          <a:lstStyle/>
          <a:p>
            <a:pPr algn="just"/>
            <a:r>
              <a:rPr lang="fr-FR" sz="2000" b="1" dirty="0"/>
              <a:t>Synthèse des sites régionaux d’intérêt majeurs identifiés pour les odonates du plan </a:t>
            </a:r>
            <a:r>
              <a:rPr lang="fr-FR" sz="2000" b="1" dirty="0" smtClean="0"/>
              <a:t>d’actions :</a:t>
            </a:r>
          </a:p>
          <a:p>
            <a:pPr algn="just"/>
            <a:endParaRPr lang="fr-FR" sz="2000" b="1" dirty="0" smtClean="0"/>
          </a:p>
          <a:p>
            <a:pPr algn="just"/>
            <a:endParaRPr lang="fr-FR" sz="2000" b="1" dirty="0" smtClean="0"/>
          </a:p>
          <a:p>
            <a:pPr algn="just"/>
            <a:r>
              <a:rPr lang="fr-FR" sz="2000" b="1" dirty="0"/>
              <a:t>	</a:t>
            </a:r>
            <a:r>
              <a:rPr lang="fr-FR" sz="2000" b="1" dirty="0" smtClean="0"/>
              <a:t> </a:t>
            </a:r>
            <a:endParaRPr lang="fr-FR" sz="2000" b="1" dirty="0"/>
          </a:p>
        </p:txBody>
      </p:sp>
      <p:graphicFrame>
        <p:nvGraphicFramePr>
          <p:cNvPr id="2" name="Tableau 1"/>
          <p:cNvGraphicFramePr>
            <a:graphicFrameLocks noGrp="1"/>
          </p:cNvGraphicFramePr>
          <p:nvPr>
            <p:extLst>
              <p:ext uri="{D42A27DB-BD31-4B8C-83A1-F6EECF244321}">
                <p14:modId xmlns:p14="http://schemas.microsoft.com/office/powerpoint/2010/main" val="2725771228"/>
              </p:ext>
            </p:extLst>
          </p:nvPr>
        </p:nvGraphicFramePr>
        <p:xfrm>
          <a:off x="46633" y="2714500"/>
          <a:ext cx="8917855" cy="714499"/>
        </p:xfrm>
        <a:graphic>
          <a:graphicData uri="http://schemas.openxmlformats.org/drawingml/2006/table">
            <a:tbl>
              <a:tblPr firstRow="1" firstCol="1" bandRow="1">
                <a:tableStyleId>{5C22544A-7EE6-4342-B048-85BDC9FD1C3A}</a:tableStyleId>
              </a:tblPr>
              <a:tblGrid>
                <a:gridCol w="564188"/>
                <a:gridCol w="770825"/>
                <a:gridCol w="454050"/>
                <a:gridCol w="1440160"/>
                <a:gridCol w="1728192"/>
                <a:gridCol w="792088"/>
                <a:gridCol w="1008112"/>
                <a:gridCol w="792088"/>
                <a:gridCol w="1368152"/>
              </a:tblGrid>
              <a:tr h="714499">
                <a:tc>
                  <a:txBody>
                    <a:bodyPr/>
                    <a:lstStyle/>
                    <a:p>
                      <a:pPr algn="ctr">
                        <a:spcAft>
                          <a:spcPts val="0"/>
                        </a:spcAft>
                      </a:pPr>
                      <a:r>
                        <a:rPr lang="fr-FR" sz="1100" kern="0" dirty="0" err="1">
                          <a:effectLst/>
                        </a:rPr>
                        <a:t>dép</a:t>
                      </a:r>
                      <a:endParaRPr lang="fr-FR" sz="110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100" kern="0">
                          <a:effectLst/>
                        </a:rPr>
                        <a:t>commune</a:t>
                      </a:r>
                      <a:endParaRPr lang="fr-FR" sz="1100" kern="50">
                        <a:effectLst/>
                        <a:latin typeface="Times New Roman"/>
                        <a:ea typeface="Lucida Sans Unicode"/>
                        <a:cs typeface="Mangal"/>
                      </a:endParaRPr>
                    </a:p>
                  </a:txBody>
                  <a:tcPr marL="25400" marR="25400" marT="0" marB="0" anchor="ctr"/>
                </a:tc>
                <a:tc>
                  <a:txBody>
                    <a:bodyPr/>
                    <a:lstStyle/>
                    <a:p>
                      <a:pPr algn="ctr">
                        <a:spcAft>
                          <a:spcPts val="0"/>
                        </a:spcAft>
                      </a:pPr>
                      <a:r>
                        <a:rPr lang="fr-FR" sz="1100" kern="0" dirty="0">
                          <a:effectLst/>
                        </a:rPr>
                        <a:t>site</a:t>
                      </a:r>
                      <a:endParaRPr lang="fr-FR" sz="110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100" kern="0">
                          <a:effectLst/>
                        </a:rPr>
                        <a:t>espèces concernées</a:t>
                      </a:r>
                      <a:endParaRPr lang="fr-FR" sz="1100" kern="50">
                        <a:effectLst/>
                        <a:latin typeface="Times New Roman"/>
                        <a:ea typeface="Lucida Sans Unicode"/>
                        <a:cs typeface="Mangal"/>
                      </a:endParaRPr>
                    </a:p>
                  </a:txBody>
                  <a:tcPr marL="25400" marR="25400" marT="0" marB="0" anchor="ctr"/>
                </a:tc>
                <a:tc>
                  <a:txBody>
                    <a:bodyPr/>
                    <a:lstStyle/>
                    <a:p>
                      <a:pPr algn="ctr">
                        <a:spcAft>
                          <a:spcPts val="0"/>
                        </a:spcAft>
                      </a:pPr>
                      <a:r>
                        <a:rPr lang="fr-FR" sz="1100" kern="0" dirty="0" smtClean="0">
                          <a:effectLst/>
                        </a:rPr>
                        <a:t>protection / conservation / préservation</a:t>
                      </a:r>
                      <a:endParaRPr lang="fr-FR" sz="110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100" kern="0">
                          <a:effectLst/>
                        </a:rPr>
                        <a:t>inventaire</a:t>
                      </a:r>
                      <a:endParaRPr lang="fr-FR" sz="1100" kern="50">
                        <a:effectLst/>
                        <a:latin typeface="Times New Roman"/>
                        <a:ea typeface="Lucida Sans Unicode"/>
                        <a:cs typeface="Mangal"/>
                      </a:endParaRPr>
                    </a:p>
                  </a:txBody>
                  <a:tcPr marL="25400" marR="25400" marT="0" marB="0" anchor="ctr"/>
                </a:tc>
                <a:tc>
                  <a:txBody>
                    <a:bodyPr/>
                    <a:lstStyle/>
                    <a:p>
                      <a:pPr algn="ctr">
                        <a:spcAft>
                          <a:spcPts val="0"/>
                        </a:spcAft>
                      </a:pPr>
                      <a:r>
                        <a:rPr lang="fr-FR" sz="1100" kern="0" dirty="0" smtClean="0">
                          <a:effectLst/>
                        </a:rPr>
                        <a:t>connaissance</a:t>
                      </a:r>
                    </a:p>
                    <a:p>
                      <a:pPr algn="ctr">
                        <a:spcAft>
                          <a:spcPts val="0"/>
                        </a:spcAft>
                      </a:pPr>
                      <a:r>
                        <a:rPr lang="fr-FR" sz="1100" kern="0" dirty="0" smtClean="0">
                          <a:effectLst/>
                        </a:rPr>
                        <a:t>(études </a:t>
                      </a:r>
                      <a:r>
                        <a:rPr lang="fr-FR" sz="1100" kern="0" dirty="0">
                          <a:effectLst/>
                        </a:rPr>
                        <a:t>particulières)</a:t>
                      </a:r>
                      <a:endParaRPr lang="fr-FR" sz="1100" kern="50" dirty="0">
                        <a:effectLst/>
                        <a:latin typeface="Times New Roman"/>
                        <a:ea typeface="Lucida Sans Unicode"/>
                        <a:cs typeface="Mangal"/>
                      </a:endParaRPr>
                    </a:p>
                  </a:txBody>
                  <a:tcPr marL="25400" marR="25400" marT="0" marB="0" anchor="ctr"/>
                </a:tc>
                <a:tc>
                  <a:txBody>
                    <a:bodyPr/>
                    <a:lstStyle/>
                    <a:p>
                      <a:pPr algn="ctr">
                        <a:spcAft>
                          <a:spcPts val="0"/>
                        </a:spcAft>
                      </a:pPr>
                      <a:r>
                        <a:rPr lang="fr-FR" sz="1100" kern="0">
                          <a:effectLst/>
                        </a:rPr>
                        <a:t>suivi en cours</a:t>
                      </a:r>
                      <a:endParaRPr lang="fr-FR" sz="1100" kern="50">
                        <a:effectLst/>
                        <a:latin typeface="Times New Roman"/>
                        <a:ea typeface="Lucida Sans Unicode"/>
                        <a:cs typeface="Mangal"/>
                      </a:endParaRPr>
                    </a:p>
                  </a:txBody>
                  <a:tcPr marL="25400" marR="25400" marT="0" marB="0" anchor="ctr"/>
                </a:tc>
                <a:tc>
                  <a:txBody>
                    <a:bodyPr/>
                    <a:lstStyle/>
                    <a:p>
                      <a:pPr algn="ctr">
                        <a:spcAft>
                          <a:spcPts val="0"/>
                        </a:spcAft>
                      </a:pPr>
                      <a:r>
                        <a:rPr lang="fr-FR" sz="1100" kern="0" dirty="0">
                          <a:effectLst/>
                        </a:rPr>
                        <a:t>organisme, association ou personne de référence</a:t>
                      </a:r>
                      <a:endParaRPr lang="fr-FR" sz="1100" kern="50" dirty="0">
                        <a:effectLst/>
                        <a:latin typeface="Times New Roman"/>
                        <a:ea typeface="Lucida Sans Unicode"/>
                        <a:cs typeface="Mangal"/>
                      </a:endParaRPr>
                    </a:p>
                  </a:txBody>
                  <a:tcPr marL="25400" marR="25400" marT="0" marB="0" anchor="ctr"/>
                </a:tc>
              </a:tr>
            </a:tbl>
          </a:graphicData>
        </a:graphic>
      </p:graphicFrame>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553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081761"/>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2"/>
          <p:cNvGrpSpPr>
            <a:grpSpLocks/>
          </p:cNvGrpSpPr>
          <p:nvPr/>
        </p:nvGrpSpPr>
        <p:grpSpPr bwMode="auto">
          <a:xfrm>
            <a:off x="1259232" y="1878857"/>
            <a:ext cx="6337103" cy="2558255"/>
            <a:chOff x="786" y="9012"/>
            <a:chExt cx="5621" cy="1911"/>
          </a:xfrm>
        </p:grpSpPr>
        <p:cxnSp>
          <p:nvCxnSpPr>
            <p:cNvPr id="31747" name="AutoShape 3"/>
            <p:cNvCxnSpPr>
              <a:cxnSpLocks noChangeShapeType="1"/>
            </p:cNvCxnSpPr>
            <p:nvPr/>
          </p:nvCxnSpPr>
          <p:spPr bwMode="auto">
            <a:xfrm flipV="1">
              <a:off x="2716" y="9318"/>
              <a:ext cx="240" cy="675"/>
            </a:xfrm>
            <a:prstGeom prst="straightConnector1">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31748" name="AutoShape 4"/>
            <p:cNvCxnSpPr>
              <a:cxnSpLocks noChangeShapeType="1"/>
            </p:cNvCxnSpPr>
            <p:nvPr/>
          </p:nvCxnSpPr>
          <p:spPr bwMode="auto">
            <a:xfrm flipH="1" flipV="1">
              <a:off x="3451" y="9273"/>
              <a:ext cx="480" cy="675"/>
            </a:xfrm>
            <a:prstGeom prst="straightConnector1">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31749" name="AutoShape 5"/>
            <p:cNvCxnSpPr>
              <a:cxnSpLocks noChangeShapeType="1"/>
            </p:cNvCxnSpPr>
            <p:nvPr/>
          </p:nvCxnSpPr>
          <p:spPr bwMode="auto">
            <a:xfrm flipH="1" flipV="1">
              <a:off x="3766" y="9109"/>
              <a:ext cx="795" cy="179"/>
            </a:xfrm>
            <a:prstGeom prst="straightConnector1">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cxnSp>
        <p:sp>
          <p:nvSpPr>
            <p:cNvPr id="7" name="Zone de texte 2"/>
            <p:cNvSpPr txBox="1">
              <a:spLocks noChangeArrowheads="1"/>
            </p:cNvSpPr>
            <p:nvPr/>
          </p:nvSpPr>
          <p:spPr bwMode="auto">
            <a:xfrm>
              <a:off x="786" y="9993"/>
              <a:ext cx="2866" cy="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600" b="0" i="1" u="none" strike="noStrike" cap="none" normalizeH="0" baseline="0" dirty="0" smtClean="0">
                  <a:ln>
                    <a:noFill/>
                  </a:ln>
                  <a:solidFill>
                    <a:srgbClr val="C00000"/>
                  </a:solidFill>
                  <a:effectLst/>
                  <a:latin typeface="Calibri" pitchFamily="34" charset="0"/>
                  <a:cs typeface="Arial" pitchFamily="34" charset="0"/>
                </a:rPr>
                <a:t>Famille d’actions concernée : </a:t>
              </a:r>
            </a:p>
            <a:p>
              <a:pPr marL="0" marR="0" lvl="0" indent="0" algn="l" defTabSz="914400" rtl="0" eaLnBrk="1" fontAlgn="base" latinLnBrk="0" hangingPunct="1">
                <a:lnSpc>
                  <a:spcPct val="100000"/>
                </a:lnSpc>
                <a:spcBef>
                  <a:spcPct val="0"/>
                </a:spcBef>
                <a:spcAft>
                  <a:spcPts val="1000"/>
                </a:spcAft>
                <a:buClrTx/>
                <a:buSzTx/>
                <a:buFontTx/>
                <a:buNone/>
                <a:tabLst/>
              </a:pPr>
              <a:r>
                <a:rPr lang="fr-FR" sz="1400" dirty="0" smtClean="0">
                  <a:solidFill>
                    <a:srgbClr val="C00000"/>
                  </a:solidFill>
                  <a:latin typeface="Calibri" pitchFamily="34" charset="0"/>
                  <a:cs typeface="Arial" pitchFamily="34" charset="0"/>
                </a:rPr>
                <a:t>DR : déclinaison régionale (animation)</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sz="1400" b="0" i="0" u="none" strike="noStrike" cap="none" normalizeH="0" baseline="0" dirty="0" smtClean="0">
                  <a:ln>
                    <a:noFill/>
                  </a:ln>
                  <a:solidFill>
                    <a:srgbClr val="C00000"/>
                  </a:solidFill>
                  <a:effectLst/>
                  <a:latin typeface="Calibri" pitchFamily="34" charset="0"/>
                  <a:cs typeface="Arial" pitchFamily="34" charset="0"/>
                </a:rPr>
                <a:t>AC : amélioration des connaissances</a:t>
              </a:r>
            </a:p>
            <a:p>
              <a:pPr marL="0" marR="0" lvl="0" indent="0" algn="l" defTabSz="914400" rtl="0" eaLnBrk="1" fontAlgn="base" latinLnBrk="0" hangingPunct="1">
                <a:lnSpc>
                  <a:spcPct val="100000"/>
                </a:lnSpc>
                <a:spcBef>
                  <a:spcPct val="0"/>
                </a:spcBef>
                <a:spcAft>
                  <a:spcPts val="1000"/>
                </a:spcAft>
                <a:buClrTx/>
                <a:buSzTx/>
                <a:buFontTx/>
                <a:buNone/>
                <a:tabLst/>
              </a:pPr>
              <a:r>
                <a:rPr lang="fr-FR" sz="1400" dirty="0" smtClean="0">
                  <a:solidFill>
                    <a:srgbClr val="C00000"/>
                  </a:solidFill>
                  <a:latin typeface="Calibri" pitchFamily="34" charset="0"/>
                  <a:cs typeface="Arial" pitchFamily="34" charset="0"/>
                </a:rPr>
                <a:t>GC : gestion et conservation</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sz="1400" b="0" i="0" u="none" strike="noStrike" cap="none" normalizeH="0" baseline="0" dirty="0" smtClean="0">
                  <a:ln>
                    <a:noFill/>
                  </a:ln>
                  <a:solidFill>
                    <a:srgbClr val="C00000"/>
                  </a:solidFill>
                  <a:effectLst/>
                  <a:latin typeface="Calibri" pitchFamily="34" charset="0"/>
                  <a:cs typeface="Arial" pitchFamily="34" charset="0"/>
                </a:rPr>
                <a:t>RM : structuration des réseaux et mutualisation</a:t>
              </a:r>
            </a:p>
            <a:p>
              <a:pPr marL="0" marR="0" lvl="0" indent="0" algn="l" defTabSz="914400" rtl="0" eaLnBrk="1" fontAlgn="base" latinLnBrk="0" hangingPunct="1">
                <a:lnSpc>
                  <a:spcPct val="100000"/>
                </a:lnSpc>
                <a:spcBef>
                  <a:spcPct val="0"/>
                </a:spcBef>
                <a:spcAft>
                  <a:spcPts val="1000"/>
                </a:spcAft>
                <a:buClrTx/>
                <a:buSzTx/>
                <a:buFontTx/>
                <a:buNone/>
                <a:tabLst/>
              </a:pPr>
              <a:r>
                <a:rPr lang="fr-FR" sz="1400" dirty="0" smtClean="0">
                  <a:solidFill>
                    <a:srgbClr val="C00000"/>
                  </a:solidFill>
                  <a:latin typeface="Calibri" pitchFamily="34" charset="0"/>
                  <a:cs typeface="Arial" pitchFamily="34" charset="0"/>
                </a:rPr>
                <a:t>IS : information et sensibilisation</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Zone de texte 2"/>
            <p:cNvSpPr txBox="1">
              <a:spLocks noChangeArrowheads="1"/>
            </p:cNvSpPr>
            <p:nvPr/>
          </p:nvSpPr>
          <p:spPr bwMode="auto">
            <a:xfrm>
              <a:off x="3652" y="9929"/>
              <a:ext cx="1846" cy="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600" b="0" i="0" u="none" strike="noStrike" cap="none" normalizeH="0" baseline="0" dirty="0" smtClean="0">
                  <a:ln>
                    <a:noFill/>
                  </a:ln>
                  <a:solidFill>
                    <a:srgbClr val="C00000"/>
                  </a:solidFill>
                  <a:effectLst/>
                  <a:latin typeface="Calibri" pitchFamily="34" charset="0"/>
                  <a:cs typeface="Arial" pitchFamily="34" charset="0"/>
                </a:rPr>
                <a:t>N° renvoyant à l’action du PNAO</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Zone de texte 2"/>
            <p:cNvSpPr txBox="1">
              <a:spLocks noChangeArrowheads="1"/>
            </p:cNvSpPr>
            <p:nvPr/>
          </p:nvSpPr>
          <p:spPr bwMode="auto">
            <a:xfrm>
              <a:off x="4561" y="9012"/>
              <a:ext cx="1846" cy="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600" b="0" i="0" u="none" strike="noStrike" cap="none" normalizeH="0" baseline="0" dirty="0" smtClean="0">
                  <a:ln>
                    <a:noFill/>
                  </a:ln>
                  <a:solidFill>
                    <a:srgbClr val="C00000"/>
                  </a:solidFill>
                  <a:effectLst/>
                  <a:latin typeface="Calibri" pitchFamily="34" charset="0"/>
                  <a:cs typeface="Arial" pitchFamily="34" charset="0"/>
                </a:rPr>
                <a:t>N° spécifique de l’action régionale</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1" name="ZoneTexte 10"/>
          <p:cNvSpPr txBox="1"/>
          <p:nvPr/>
        </p:nvSpPr>
        <p:spPr>
          <a:xfrm>
            <a:off x="3562790" y="1700808"/>
            <a:ext cx="1297242" cy="584775"/>
          </a:xfrm>
          <a:prstGeom prst="rect">
            <a:avLst/>
          </a:prstGeom>
          <a:noFill/>
        </p:spPr>
        <p:txBody>
          <a:bodyPr wrap="square" rtlCol="0">
            <a:spAutoFit/>
          </a:bodyPr>
          <a:lstStyle/>
          <a:p>
            <a:r>
              <a:rPr lang="fr-FR" sz="3200" dirty="0" smtClean="0"/>
              <a:t>AC3.1</a:t>
            </a:r>
            <a:endParaRPr lang="fr-FR" sz="3200" dirty="0"/>
          </a:p>
        </p:txBody>
      </p:sp>
      <p:sp>
        <p:nvSpPr>
          <p:cNvPr id="22" name="Titre 1"/>
          <p:cNvSpPr>
            <a:spLocks noGrp="1"/>
          </p:cNvSpPr>
          <p:nvPr>
            <p:ph type="title"/>
          </p:nvPr>
        </p:nvSpPr>
        <p:spPr>
          <a:xfrm>
            <a:off x="457200" y="116632"/>
            <a:ext cx="8229600" cy="1143000"/>
          </a:xfrm>
        </p:spPr>
        <p:txBody>
          <a:bodyPr>
            <a:normAutofit/>
          </a:bodyPr>
          <a:lstStyle/>
          <a:p>
            <a:r>
              <a:rPr lang="fr-FR" sz="4000" dirty="0" smtClean="0"/>
              <a:t>Plan d'actions</a:t>
            </a:r>
            <a:endParaRPr lang="fr-FR" sz="4000" dirty="0"/>
          </a:p>
        </p:txBody>
      </p:sp>
      <p:sp>
        <p:nvSpPr>
          <p:cNvPr id="16" name="Rectangle 15"/>
          <p:cNvSpPr/>
          <p:nvPr/>
        </p:nvSpPr>
        <p:spPr>
          <a:xfrm>
            <a:off x="1944216" y="1187460"/>
            <a:ext cx="4572000" cy="369332"/>
          </a:xfrm>
          <a:prstGeom prst="rect">
            <a:avLst/>
          </a:prstGeom>
        </p:spPr>
        <p:txBody>
          <a:bodyPr>
            <a:spAutoFit/>
          </a:bodyPr>
          <a:lstStyle/>
          <a:p>
            <a:pPr algn="just"/>
            <a:r>
              <a:rPr lang="fr-FR" b="1" dirty="0" smtClean="0"/>
              <a:t>Identifiant des actions :</a:t>
            </a:r>
          </a:p>
        </p:txBody>
      </p:sp>
      <p:pic>
        <p:nvPicPr>
          <p:cNvPr id="15"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768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Titre 1"/>
          <p:cNvSpPr>
            <a:spLocks noGrp="1"/>
          </p:cNvSpPr>
          <p:nvPr>
            <p:ph type="title"/>
          </p:nvPr>
        </p:nvSpPr>
        <p:spPr>
          <a:xfrm>
            <a:off x="457200" y="341784"/>
            <a:ext cx="8229600" cy="1143000"/>
          </a:xfrm>
        </p:spPr>
        <p:txBody>
          <a:bodyPr>
            <a:normAutofit/>
          </a:bodyPr>
          <a:lstStyle/>
          <a:p>
            <a:r>
              <a:rPr lang="fr-FR" sz="4000" dirty="0" smtClean="0"/>
              <a:t>Plan d'actions</a:t>
            </a:r>
            <a:endParaRPr lang="fr-FR" sz="4000" dirty="0"/>
          </a:p>
        </p:txBody>
      </p:sp>
      <p:sp>
        <p:nvSpPr>
          <p:cNvPr id="2" name="ZoneTexte 1"/>
          <p:cNvSpPr txBox="1"/>
          <p:nvPr/>
        </p:nvSpPr>
        <p:spPr>
          <a:xfrm>
            <a:off x="755576" y="1627059"/>
            <a:ext cx="6264696" cy="1015663"/>
          </a:xfrm>
          <a:prstGeom prst="rect">
            <a:avLst/>
          </a:prstGeom>
          <a:noFill/>
        </p:spPr>
        <p:txBody>
          <a:bodyPr wrap="square" rtlCol="0">
            <a:spAutoFit/>
          </a:bodyPr>
          <a:lstStyle/>
          <a:p>
            <a:r>
              <a:rPr lang="fr-FR" sz="2000" dirty="0" smtClean="0"/>
              <a:t> 41 actions sont indiquées :</a:t>
            </a:r>
          </a:p>
          <a:p>
            <a:endParaRPr lang="fr-FR" sz="2000" dirty="0" smtClean="0"/>
          </a:p>
          <a:p>
            <a:r>
              <a:rPr lang="fr-FR" sz="2000" dirty="0" smtClean="0"/>
              <a:t> </a:t>
            </a:r>
            <a:endParaRPr lang="fr-FR" sz="2000" dirty="0"/>
          </a:p>
        </p:txBody>
      </p:sp>
      <p:graphicFrame>
        <p:nvGraphicFramePr>
          <p:cNvPr id="6" name="Tableau 5"/>
          <p:cNvGraphicFramePr>
            <a:graphicFrameLocks noGrp="1"/>
          </p:cNvGraphicFramePr>
          <p:nvPr>
            <p:extLst>
              <p:ext uri="{D42A27DB-BD31-4B8C-83A1-F6EECF244321}">
                <p14:modId xmlns:p14="http://schemas.microsoft.com/office/powerpoint/2010/main" val="731887782"/>
              </p:ext>
            </p:extLst>
          </p:nvPr>
        </p:nvGraphicFramePr>
        <p:xfrm>
          <a:off x="1163960" y="2204864"/>
          <a:ext cx="6096000" cy="2494280"/>
        </p:xfrm>
        <a:graphic>
          <a:graphicData uri="http://schemas.openxmlformats.org/drawingml/2006/table">
            <a:tbl>
              <a:tblPr firstRow="1" bandRow="1">
                <a:tableStyleId>{5C22544A-7EE6-4342-B048-85BDC9FD1C3A}</a:tableStyleId>
              </a:tblPr>
              <a:tblGrid>
                <a:gridCol w="4056112"/>
                <a:gridCol w="2039888"/>
              </a:tblGrid>
              <a:tr h="370840">
                <a:tc>
                  <a:txBody>
                    <a:bodyPr/>
                    <a:lstStyle/>
                    <a:p>
                      <a:pPr algn="ctr"/>
                      <a:r>
                        <a:rPr lang="fr-FR" dirty="0" smtClean="0"/>
                        <a:t>groupe d'actions</a:t>
                      </a:r>
                      <a:endParaRPr lang="fr-FR" dirty="0"/>
                    </a:p>
                  </a:txBody>
                  <a:tcPr/>
                </a:tc>
                <a:tc>
                  <a:txBody>
                    <a:bodyPr/>
                    <a:lstStyle/>
                    <a:p>
                      <a:pPr algn="ctr"/>
                      <a:r>
                        <a:rPr lang="fr-FR" dirty="0" smtClean="0"/>
                        <a:t>nombre</a:t>
                      </a:r>
                      <a:endParaRPr lang="fr-FR" dirty="0"/>
                    </a:p>
                  </a:txBody>
                  <a:tcPr/>
                </a:tc>
              </a:tr>
              <a:tr h="370840">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lang="fr-FR" sz="1800" dirty="0" smtClean="0">
                          <a:solidFill>
                            <a:schemeClr val="tx1"/>
                          </a:solidFill>
                          <a:latin typeface="Calibri" pitchFamily="34" charset="0"/>
                          <a:cs typeface="Arial" pitchFamily="34" charset="0"/>
                        </a:rPr>
                        <a:t>DR : déclinaison régionale (animation)</a:t>
                      </a:r>
                    </a:p>
                  </a:txBody>
                  <a:tcPr/>
                </a:tc>
                <a:tc>
                  <a:txBody>
                    <a:bodyPr/>
                    <a:lstStyle/>
                    <a:p>
                      <a:pPr algn="ctr"/>
                      <a:r>
                        <a:rPr lang="fr-FR" sz="1800" dirty="0" smtClean="0">
                          <a:solidFill>
                            <a:schemeClr val="tx1"/>
                          </a:solidFill>
                        </a:rPr>
                        <a:t>1</a:t>
                      </a:r>
                    </a:p>
                  </a:txBody>
                  <a:tcPr/>
                </a:tc>
              </a:tr>
              <a:tr h="370840">
                <a:tc>
                  <a:txBody>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fr-FR" sz="1800" b="0" i="0" u="none" strike="noStrike" cap="none" normalizeH="0" baseline="0" dirty="0" smtClean="0">
                          <a:ln>
                            <a:noFill/>
                          </a:ln>
                          <a:solidFill>
                            <a:schemeClr val="tx1"/>
                          </a:solidFill>
                          <a:effectLst/>
                          <a:latin typeface="Calibri" pitchFamily="34" charset="0"/>
                          <a:cs typeface="Arial" pitchFamily="34" charset="0"/>
                        </a:rPr>
                        <a:t>AC : amélioration des connaissances</a:t>
                      </a:r>
                    </a:p>
                  </a:txBody>
                  <a:tcPr/>
                </a:tc>
                <a:tc>
                  <a:txBody>
                    <a:bodyPr/>
                    <a:lstStyle/>
                    <a:p>
                      <a:pPr algn="ctr"/>
                      <a:r>
                        <a:rPr lang="fr-FR" sz="1800" dirty="0" smtClean="0">
                          <a:solidFill>
                            <a:schemeClr val="tx1"/>
                          </a:solidFill>
                        </a:rPr>
                        <a:t>18</a:t>
                      </a:r>
                      <a:endParaRPr lang="fr-FR" sz="1800" dirty="0">
                        <a:solidFill>
                          <a:schemeClr val="tx1"/>
                        </a:solidFill>
                      </a:endParaRPr>
                    </a:p>
                  </a:txBody>
                  <a:tcPr/>
                </a:tc>
              </a:tr>
              <a:tr h="370840">
                <a:tc>
                  <a:txBody>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lang="fr-FR" sz="1800" dirty="0" smtClean="0">
                          <a:solidFill>
                            <a:schemeClr val="tx1"/>
                          </a:solidFill>
                          <a:latin typeface="Calibri" pitchFamily="34" charset="0"/>
                          <a:cs typeface="Arial" pitchFamily="34" charset="0"/>
                        </a:rPr>
                        <a:t>GC : gestion et conservation</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a:txBody>
                  <a:tcPr/>
                </a:tc>
                <a:tc>
                  <a:txBody>
                    <a:bodyPr/>
                    <a:lstStyle/>
                    <a:p>
                      <a:pPr algn="ctr"/>
                      <a:r>
                        <a:rPr lang="fr-FR" sz="1800" dirty="0" smtClean="0">
                          <a:solidFill>
                            <a:schemeClr val="tx1"/>
                          </a:solidFill>
                        </a:rPr>
                        <a:t>14</a:t>
                      </a:r>
                      <a:endParaRPr lang="fr-FR" sz="1800" dirty="0">
                        <a:solidFill>
                          <a:schemeClr val="tx1"/>
                        </a:solidFill>
                      </a:endParaRPr>
                    </a:p>
                  </a:txBody>
                  <a:tcPr/>
                </a:tc>
              </a:tr>
              <a:tr h="370840">
                <a:tc>
                  <a:txBody>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fr-FR" sz="1800" b="0" i="0" u="none" strike="noStrike" cap="none" normalizeH="0" baseline="0" dirty="0" smtClean="0">
                          <a:ln>
                            <a:noFill/>
                          </a:ln>
                          <a:solidFill>
                            <a:schemeClr val="tx1"/>
                          </a:solidFill>
                          <a:effectLst/>
                          <a:latin typeface="Calibri" pitchFamily="34" charset="0"/>
                          <a:cs typeface="Arial" pitchFamily="34" charset="0"/>
                        </a:rPr>
                        <a:t>RM : structuration des réseaux et mutualisation</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a:txBody>
                  <a:tcPr/>
                </a:tc>
                <a:tc>
                  <a:txBody>
                    <a:bodyPr/>
                    <a:lstStyle/>
                    <a:p>
                      <a:pPr algn="ctr"/>
                      <a:r>
                        <a:rPr lang="fr-FR" sz="1800" dirty="0" smtClean="0">
                          <a:solidFill>
                            <a:schemeClr val="tx1"/>
                          </a:solidFill>
                        </a:rPr>
                        <a:t>3</a:t>
                      </a:r>
                      <a:endParaRPr lang="fr-FR" sz="1800" dirty="0">
                        <a:solidFill>
                          <a:schemeClr val="tx1"/>
                        </a:solidFill>
                      </a:endParaRPr>
                    </a:p>
                  </a:txBody>
                  <a:tcPr/>
                </a:tc>
              </a:tr>
              <a:tr h="370840">
                <a:tc>
                  <a:txBody>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lang="fr-FR" sz="1800" dirty="0" smtClean="0">
                          <a:solidFill>
                            <a:schemeClr val="tx1"/>
                          </a:solidFill>
                          <a:latin typeface="Calibri" pitchFamily="34" charset="0"/>
                          <a:cs typeface="Arial" pitchFamily="34" charset="0"/>
                        </a:rPr>
                        <a:t>IS : information et sensibilisation</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a:txBody>
                  <a:tcPr/>
                </a:tc>
                <a:tc>
                  <a:txBody>
                    <a:bodyPr/>
                    <a:lstStyle/>
                    <a:p>
                      <a:pPr algn="ctr"/>
                      <a:r>
                        <a:rPr lang="fr-FR" sz="1800" dirty="0" smtClean="0">
                          <a:solidFill>
                            <a:schemeClr val="tx1"/>
                          </a:solidFill>
                        </a:rPr>
                        <a:t>5</a:t>
                      </a:r>
                      <a:endParaRPr lang="fr-FR" sz="1800" dirty="0">
                        <a:solidFill>
                          <a:schemeClr val="tx1"/>
                        </a:solidFill>
                      </a:endParaRPr>
                    </a:p>
                  </a:txBody>
                  <a:tcPr/>
                </a:tc>
              </a:tr>
            </a:tbl>
          </a:graphicData>
        </a:graphic>
      </p:graphicFrame>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172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983474" y="1187460"/>
            <a:ext cx="4572000" cy="369332"/>
          </a:xfrm>
          <a:prstGeom prst="rect">
            <a:avLst/>
          </a:prstGeom>
        </p:spPr>
        <p:txBody>
          <a:bodyPr>
            <a:spAutoFit/>
          </a:bodyPr>
          <a:lstStyle/>
          <a:p>
            <a:pPr algn="just"/>
            <a:endParaRPr lang="fr-FR" b="1" dirty="0" smtClean="0"/>
          </a:p>
        </p:txBody>
      </p:sp>
      <p:sp>
        <p:nvSpPr>
          <p:cNvPr id="11" name="Titre 1"/>
          <p:cNvSpPr>
            <a:spLocks noGrp="1"/>
          </p:cNvSpPr>
          <p:nvPr>
            <p:ph type="title"/>
          </p:nvPr>
        </p:nvSpPr>
        <p:spPr>
          <a:xfrm>
            <a:off x="2261362" y="120986"/>
            <a:ext cx="6588224" cy="720080"/>
          </a:xfrm>
        </p:spPr>
        <p:txBody>
          <a:bodyPr>
            <a:noAutofit/>
          </a:bodyPr>
          <a:lstStyle/>
          <a:p>
            <a:r>
              <a:rPr lang="fr-FR" sz="3500" dirty="0"/>
              <a:t>A</a:t>
            </a:r>
            <a:r>
              <a:rPr lang="fr-FR" sz="3500" dirty="0" smtClean="0"/>
              <a:t>mélioration des connaissances</a:t>
            </a:r>
            <a:endParaRPr lang="fr-FR" sz="3500" dirty="0"/>
          </a:p>
        </p:txBody>
      </p:sp>
      <p:graphicFrame>
        <p:nvGraphicFramePr>
          <p:cNvPr id="6" name="Tableau 5"/>
          <p:cNvGraphicFramePr>
            <a:graphicFrameLocks noGrp="1"/>
          </p:cNvGraphicFramePr>
          <p:nvPr>
            <p:extLst>
              <p:ext uri="{D42A27DB-BD31-4B8C-83A1-F6EECF244321}">
                <p14:modId xmlns:p14="http://schemas.microsoft.com/office/powerpoint/2010/main" val="3035182980"/>
              </p:ext>
            </p:extLst>
          </p:nvPr>
        </p:nvGraphicFramePr>
        <p:xfrm>
          <a:off x="827584" y="2070704"/>
          <a:ext cx="7992888" cy="3590544"/>
        </p:xfrm>
        <a:graphic>
          <a:graphicData uri="http://schemas.openxmlformats.org/drawingml/2006/table">
            <a:tbl>
              <a:tblPr firstRow="1" firstCol="1" lastRow="1" lastCol="1" bandRow="1" bandCol="1">
                <a:tableStyleId>{5C22544A-7EE6-4342-B048-85BDC9FD1C3A}</a:tableStyleId>
              </a:tblPr>
              <a:tblGrid>
                <a:gridCol w="1991554"/>
                <a:gridCol w="6001334"/>
              </a:tblGrid>
              <a:tr h="3543364">
                <a:tc>
                  <a:txBody>
                    <a:bodyPr/>
                    <a:lstStyle/>
                    <a:p>
                      <a:pPr>
                        <a:spcBef>
                          <a:spcPts val="300"/>
                        </a:spcBef>
                        <a:spcAft>
                          <a:spcPts val="0"/>
                        </a:spcAft>
                      </a:pPr>
                      <a:endParaRPr lang="fr-FR" sz="1600" kern="50" dirty="0" smtClean="0">
                        <a:effectLst/>
                      </a:endParaRPr>
                    </a:p>
                    <a:p>
                      <a:pPr>
                        <a:spcBef>
                          <a:spcPts val="300"/>
                        </a:spcBef>
                        <a:spcAft>
                          <a:spcPts val="0"/>
                        </a:spcAft>
                      </a:pPr>
                      <a:r>
                        <a:rPr lang="fr-FR" sz="1600" kern="50" dirty="0" smtClean="0">
                          <a:effectLst/>
                        </a:rPr>
                        <a:t>Rappel </a:t>
                      </a:r>
                      <a:r>
                        <a:rPr lang="fr-FR" sz="1600" kern="50" dirty="0">
                          <a:effectLst/>
                        </a:rPr>
                        <a:t>des constats et des enjeux</a:t>
                      </a:r>
                      <a:endParaRPr lang="fr-FR" sz="1600" kern="50" dirty="0">
                        <a:effectLst/>
                        <a:latin typeface="Times New Roman"/>
                        <a:ea typeface="Lucida Sans Unicode"/>
                        <a:cs typeface="Mangal"/>
                      </a:endParaRPr>
                    </a:p>
                  </a:txBody>
                  <a:tcPr marL="59074" marR="59074" marT="0" marB="0"/>
                </a:tc>
                <a:tc>
                  <a:txBody>
                    <a:bodyPr/>
                    <a:lstStyle/>
                    <a:p>
                      <a:pPr marL="342900" lvl="0" indent="-342900" algn="just" fontAlgn="base">
                        <a:lnSpc>
                          <a:spcPct val="115000"/>
                        </a:lnSpc>
                        <a:spcBef>
                          <a:spcPts val="720"/>
                        </a:spcBef>
                        <a:spcAft>
                          <a:spcPts val="0"/>
                        </a:spcAft>
                        <a:buFont typeface="Symbol"/>
                        <a:buChar char=""/>
                      </a:pPr>
                      <a:r>
                        <a:rPr lang="fr-FR" sz="1800" b="1" i="1" kern="50" dirty="0">
                          <a:effectLst/>
                        </a:rPr>
                        <a:t>Connaissance très imparfaite</a:t>
                      </a:r>
                      <a:r>
                        <a:rPr lang="fr-FR" sz="1600" kern="50" dirty="0">
                          <a:effectLst/>
                        </a:rPr>
                        <a:t> : des </a:t>
                      </a:r>
                      <a:r>
                        <a:rPr lang="fr-FR" sz="1600" kern="50" dirty="0" smtClean="0">
                          <a:effectLst/>
                        </a:rPr>
                        <a:t>stations restent à découvrir</a:t>
                      </a:r>
                      <a:r>
                        <a:rPr lang="fr-FR" sz="1600" kern="50" baseline="0" dirty="0" smtClean="0">
                          <a:effectLst/>
                        </a:rPr>
                        <a:t> et</a:t>
                      </a:r>
                      <a:r>
                        <a:rPr lang="fr-FR" sz="1600" kern="50" dirty="0" smtClean="0">
                          <a:effectLst/>
                        </a:rPr>
                        <a:t> les spécificités démographiques et écologiques des noyaux de populations déjà inventoriés </a:t>
                      </a:r>
                      <a:r>
                        <a:rPr lang="fr-FR" sz="1600" kern="50" dirty="0">
                          <a:effectLst/>
                        </a:rPr>
                        <a:t>ne sont pas </a:t>
                      </a:r>
                      <a:r>
                        <a:rPr lang="fr-FR" sz="1600" kern="50" dirty="0" smtClean="0">
                          <a:effectLst/>
                        </a:rPr>
                        <a:t>renseignées.</a:t>
                      </a:r>
                    </a:p>
                    <a:p>
                      <a:pPr marL="342900" lvl="0" indent="-342900" algn="just" fontAlgn="base">
                        <a:lnSpc>
                          <a:spcPct val="115000"/>
                        </a:lnSpc>
                        <a:spcBef>
                          <a:spcPts val="720"/>
                        </a:spcBef>
                        <a:spcAft>
                          <a:spcPts val="0"/>
                        </a:spcAft>
                        <a:buFont typeface="Symbol"/>
                        <a:buChar char=""/>
                      </a:pPr>
                      <a:r>
                        <a:rPr lang="fr-FR" sz="1800" i="1" kern="50" dirty="0" smtClean="0">
                          <a:effectLst/>
                        </a:rPr>
                        <a:t>Connaissances </a:t>
                      </a:r>
                      <a:r>
                        <a:rPr lang="fr-FR" sz="1800" i="1" kern="50" dirty="0">
                          <a:effectLst/>
                        </a:rPr>
                        <a:t>inégales selon les espèces et les secteurs géographiques</a:t>
                      </a:r>
                      <a:r>
                        <a:rPr lang="fr-FR" sz="1600" kern="50" dirty="0">
                          <a:effectLst/>
                        </a:rPr>
                        <a:t>. Moins de priorité sur </a:t>
                      </a:r>
                      <a:r>
                        <a:rPr lang="fr-FR" sz="1600" i="1" kern="50" dirty="0" smtClean="0">
                          <a:effectLst/>
                        </a:rPr>
                        <a:t>Coenagrion mercuriale</a:t>
                      </a:r>
                      <a:r>
                        <a:rPr lang="fr-FR" sz="1600" kern="50" dirty="0" smtClean="0">
                          <a:effectLst/>
                        </a:rPr>
                        <a:t>,</a:t>
                      </a:r>
                      <a:r>
                        <a:rPr lang="fr-FR" sz="1600" kern="50" baseline="0" dirty="0" smtClean="0">
                          <a:effectLst/>
                        </a:rPr>
                        <a:t> </a:t>
                      </a:r>
                      <a:r>
                        <a:rPr lang="fr-FR" sz="1600" i="1" kern="50" dirty="0" smtClean="0">
                          <a:effectLst/>
                        </a:rPr>
                        <a:t>Lestes </a:t>
                      </a:r>
                      <a:r>
                        <a:rPr lang="fr-FR" sz="1600" i="1" kern="50" dirty="0">
                          <a:effectLst/>
                        </a:rPr>
                        <a:t>dryas </a:t>
                      </a:r>
                      <a:r>
                        <a:rPr lang="fr-FR" sz="1600" kern="50" dirty="0" smtClean="0">
                          <a:effectLst/>
                        </a:rPr>
                        <a:t>(sauf </a:t>
                      </a:r>
                      <a:r>
                        <a:rPr lang="fr-FR" sz="1600" kern="50" dirty="0">
                          <a:effectLst/>
                        </a:rPr>
                        <a:t>en Sarthe, en Mayenne, dans le Castelbriantais, le Segréen et le Bocage </a:t>
                      </a:r>
                      <a:r>
                        <a:rPr lang="fr-FR" sz="1600" kern="50" dirty="0" smtClean="0">
                          <a:effectLst/>
                        </a:rPr>
                        <a:t>Vendéen), </a:t>
                      </a:r>
                      <a:r>
                        <a:rPr lang="fr-FR" sz="1600" i="1" kern="50" dirty="0" smtClean="0">
                          <a:effectLst/>
                        </a:rPr>
                        <a:t>Oxygastra </a:t>
                      </a:r>
                      <a:r>
                        <a:rPr lang="fr-FR" sz="1600" i="1" kern="50" dirty="0">
                          <a:effectLst/>
                        </a:rPr>
                        <a:t>curtisii </a:t>
                      </a:r>
                      <a:r>
                        <a:rPr lang="fr-FR" sz="1600" kern="50" dirty="0">
                          <a:effectLst/>
                        </a:rPr>
                        <a:t>en </a:t>
                      </a:r>
                      <a:r>
                        <a:rPr lang="fr-FR" sz="1600" kern="50" dirty="0" smtClean="0">
                          <a:effectLst/>
                        </a:rPr>
                        <a:t>milieux lotiques.</a:t>
                      </a:r>
                      <a:endParaRPr lang="fr-FR" sz="1600" kern="50" dirty="0">
                        <a:effectLst/>
                      </a:endParaRPr>
                    </a:p>
                    <a:p>
                      <a:pPr marL="342900" lvl="0" indent="-342900" algn="just">
                        <a:spcBef>
                          <a:spcPts val="720"/>
                        </a:spcBef>
                        <a:spcAft>
                          <a:spcPts val="0"/>
                        </a:spcAft>
                        <a:buFont typeface="Symbol"/>
                        <a:buChar char=""/>
                      </a:pPr>
                      <a:r>
                        <a:rPr lang="fr-FR" sz="1600" kern="50" dirty="0" smtClean="0">
                          <a:effectLst/>
                        </a:rPr>
                        <a:t>Mauvaise prise en compte globale de l'intérêt de connaitre et suivre les odonates</a:t>
                      </a:r>
                      <a:r>
                        <a:rPr lang="fr-FR" sz="1600" kern="50" baseline="0" dirty="0" smtClean="0">
                          <a:effectLst/>
                        </a:rPr>
                        <a:t> concernés même par les "décideurs" (administrations, collectivités, gestionnaires)</a:t>
                      </a:r>
                      <a:endParaRPr lang="fr-FR" sz="1600" kern="50" dirty="0">
                        <a:effectLst/>
                      </a:endParaRPr>
                    </a:p>
                    <a:p>
                      <a:pPr>
                        <a:spcBef>
                          <a:spcPts val="720"/>
                        </a:spcBef>
                        <a:spcAft>
                          <a:spcPts val="0"/>
                        </a:spcAft>
                      </a:pPr>
                      <a:r>
                        <a:rPr lang="fr-FR" sz="1600" kern="50" dirty="0">
                          <a:effectLst/>
                        </a:rPr>
                        <a:t> </a:t>
                      </a:r>
                      <a:endParaRPr lang="fr-FR" sz="1600" kern="50" dirty="0">
                        <a:effectLst/>
                        <a:latin typeface="Times New Roman"/>
                        <a:ea typeface="Lucida Sans Unicode"/>
                        <a:cs typeface="Mangal"/>
                      </a:endParaRPr>
                    </a:p>
                  </a:txBody>
                  <a:tcPr marL="59074" marR="59074" marT="0" marB="0" anchor="ctr"/>
                </a:tc>
              </a:tr>
            </a:tbl>
          </a:graphicData>
        </a:graphic>
      </p:graphicFrame>
      <p:sp>
        <p:nvSpPr>
          <p:cNvPr id="8" name="Rectangle 1"/>
          <p:cNvSpPr>
            <a:spLocks noChangeArrowheads="1"/>
          </p:cNvSpPr>
          <p:nvPr/>
        </p:nvSpPr>
        <p:spPr bwMode="auto">
          <a:xfrm>
            <a:off x="2030413"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01663"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1"/>
          <p:cNvSpPr/>
          <p:nvPr/>
        </p:nvSpPr>
        <p:spPr>
          <a:xfrm>
            <a:off x="1135874" y="1516722"/>
            <a:ext cx="4572000" cy="400110"/>
          </a:xfrm>
          <a:prstGeom prst="rect">
            <a:avLst/>
          </a:prstGeom>
        </p:spPr>
        <p:txBody>
          <a:bodyPr>
            <a:spAutoFit/>
          </a:bodyPr>
          <a:lstStyle/>
          <a:p>
            <a:pPr algn="just"/>
            <a:r>
              <a:rPr lang="fr-FR" sz="2000" b="1" i="1" dirty="0" smtClean="0"/>
              <a:t>AC2 : "inventaire des stations":</a:t>
            </a:r>
          </a:p>
        </p:txBody>
      </p:sp>
      <p:pic>
        <p:nvPicPr>
          <p:cNvPr id="13"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2433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1" name="Tableau 10"/>
          <p:cNvGraphicFramePr>
            <a:graphicFrameLocks noGrp="1"/>
          </p:cNvGraphicFramePr>
          <p:nvPr>
            <p:extLst>
              <p:ext uri="{D42A27DB-BD31-4B8C-83A1-F6EECF244321}">
                <p14:modId xmlns:p14="http://schemas.microsoft.com/office/powerpoint/2010/main" val="2218991226"/>
              </p:ext>
            </p:extLst>
          </p:nvPr>
        </p:nvGraphicFramePr>
        <p:xfrm>
          <a:off x="323529" y="1690856"/>
          <a:ext cx="8640958" cy="3322320"/>
        </p:xfrm>
        <a:graphic>
          <a:graphicData uri="http://schemas.openxmlformats.org/drawingml/2006/table">
            <a:tbl>
              <a:tblPr firstRow="1" bandRow="1">
                <a:tableStyleId>{5C22544A-7EE6-4342-B048-85BDC9FD1C3A}</a:tableStyleId>
              </a:tblPr>
              <a:tblGrid>
                <a:gridCol w="1146248"/>
                <a:gridCol w="6414591"/>
                <a:gridCol w="1080119"/>
              </a:tblGrid>
              <a:tr h="370840">
                <a:tc>
                  <a:txBody>
                    <a:bodyPr/>
                    <a:lstStyle/>
                    <a:p>
                      <a:pPr algn="ctr"/>
                      <a:r>
                        <a:rPr lang="fr-FR" sz="1800" dirty="0" smtClean="0"/>
                        <a:t>id</a:t>
                      </a:r>
                      <a:endParaRPr lang="fr-FR" sz="1800" dirty="0"/>
                    </a:p>
                  </a:txBody>
                  <a:tcPr/>
                </a:tc>
                <a:tc>
                  <a:txBody>
                    <a:bodyPr/>
                    <a:lstStyle/>
                    <a:p>
                      <a:pPr algn="ctr"/>
                      <a:r>
                        <a:rPr lang="fr-FR" sz="1800" dirty="0" smtClean="0"/>
                        <a:t>Intitulé</a:t>
                      </a:r>
                      <a:endParaRPr lang="fr-FR" sz="1800" dirty="0"/>
                    </a:p>
                  </a:txBody>
                  <a:tcPr/>
                </a:tc>
                <a:tc>
                  <a:txBody>
                    <a:bodyPr/>
                    <a:lstStyle/>
                    <a:p>
                      <a:pPr algn="ctr"/>
                      <a:r>
                        <a:rPr lang="fr-FR" sz="1800" dirty="0" smtClean="0"/>
                        <a:t>priorité</a:t>
                      </a:r>
                      <a:endParaRPr lang="fr-FR" sz="1800" dirty="0"/>
                    </a:p>
                  </a:txBody>
                  <a:tcPr/>
                </a:tc>
              </a:tr>
              <a:tr h="370840">
                <a:tc>
                  <a:txBody>
                    <a:bodyPr/>
                    <a:lstStyle/>
                    <a:p>
                      <a:pPr algn="ctr">
                        <a:spcAft>
                          <a:spcPts val="0"/>
                        </a:spcAft>
                      </a:pPr>
                      <a:r>
                        <a:rPr lang="fr-FR" sz="1800" kern="50" dirty="0">
                          <a:effectLst/>
                          <a:latin typeface="Calibri"/>
                          <a:ea typeface="Lucida Sans Unicode"/>
                          <a:cs typeface="Calibri"/>
                        </a:rPr>
                        <a:t>AC2.1</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dirty="0">
                          <a:effectLst/>
                          <a:latin typeface="Calibri"/>
                          <a:ea typeface="Lucida Sans Unicode"/>
                          <a:cs typeface="Calibri"/>
                        </a:rPr>
                        <a:t>Orienter les prospections</a:t>
                      </a:r>
                      <a:endParaRPr lang="fr-FR" sz="1800" kern="50" dirty="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a:effectLst/>
                          <a:latin typeface="Calibri"/>
                          <a:ea typeface="Lucida Sans Unicode"/>
                          <a:cs typeface="Calibri"/>
                        </a:rPr>
                        <a:t>AC2.2</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dirty="0">
                          <a:effectLst/>
                          <a:latin typeface="Calibri"/>
                          <a:ea typeface="Lucida Sans Unicode"/>
                          <a:cs typeface="Calibri"/>
                        </a:rPr>
                        <a:t>Obtenir les autorisations pour les prospecteurs</a:t>
                      </a:r>
                      <a:endParaRPr lang="fr-FR" sz="1800" kern="50" dirty="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a:effectLst/>
                          <a:latin typeface="Calibri"/>
                          <a:ea typeface="Lucida Sans Unicode"/>
                          <a:cs typeface="Calibri"/>
                        </a:rPr>
                        <a:t>AC2.3</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dirty="0">
                          <a:effectLst/>
                          <a:latin typeface="Calibri"/>
                          <a:ea typeface="Lucida Sans Unicode"/>
                          <a:cs typeface="Calibri"/>
                        </a:rPr>
                        <a:t>Renforcer la connaissance et la prise en compte des odonates dans les espaces protégés/préservés</a:t>
                      </a:r>
                      <a:endParaRPr lang="fr-FR" sz="1800" kern="50" dirty="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a:effectLst/>
                          <a:latin typeface="Calibri"/>
                          <a:ea typeface="Lucida Sans Unicode"/>
                          <a:cs typeface="Calibri"/>
                        </a:rPr>
                        <a:t>AC2.4</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dirty="0">
                          <a:effectLst/>
                          <a:latin typeface="Calibri"/>
                          <a:ea typeface="Lucida Sans Unicode"/>
                          <a:cs typeface="Calibri"/>
                        </a:rPr>
                        <a:t>Renforcer la prise en compte des odonates par les collectivités et établissements publics</a:t>
                      </a:r>
                      <a:endParaRPr lang="fr-FR" sz="1800" kern="50" dirty="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a:effectLst/>
                          <a:latin typeface="Calibri"/>
                          <a:ea typeface="Lucida Sans Unicode"/>
                          <a:cs typeface="Calibri"/>
                        </a:rPr>
                        <a:t>AC2.5</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dirty="0">
                          <a:effectLst/>
                          <a:latin typeface="Calibri"/>
                          <a:ea typeface="Lucida Sans Unicode"/>
                          <a:cs typeface="Calibri"/>
                        </a:rPr>
                        <a:t>Informer et intégrer les agents de terrain au réseau d’observateurs</a:t>
                      </a:r>
                      <a:endParaRPr lang="fr-FR" sz="1800" kern="50" dirty="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a:effectLst/>
                          <a:latin typeface="Calibri"/>
                          <a:ea typeface="Lucida Sans Unicode"/>
                          <a:cs typeface="Calibri"/>
                        </a:rPr>
                        <a:t>AC2.6</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dirty="0">
                          <a:effectLst/>
                          <a:latin typeface="Calibri"/>
                          <a:ea typeface="Lucida Sans Unicode"/>
                          <a:cs typeface="Calibri"/>
                        </a:rPr>
                        <a:t>Poursuivre le recensement des données historiques</a:t>
                      </a:r>
                      <a:endParaRPr lang="fr-FR" sz="1800" kern="50" dirty="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2</a:t>
                      </a:r>
                      <a:endParaRPr lang="fr-FR" sz="1800" kern="50" dirty="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a:effectLst/>
                          <a:latin typeface="Calibri"/>
                          <a:ea typeface="Lucida Sans Unicode"/>
                          <a:cs typeface="Calibri"/>
                        </a:rPr>
                        <a:t>AC2.7</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dirty="0">
                          <a:effectLst/>
                          <a:latin typeface="Calibri"/>
                          <a:ea typeface="Lucida Sans Unicode"/>
                          <a:cs typeface="Calibri"/>
                        </a:rPr>
                        <a:t>Etudier l’opportunité d’un atlas régional</a:t>
                      </a:r>
                      <a:endParaRPr lang="fr-FR" sz="1800" kern="50" dirty="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bl>
          </a:graphicData>
        </a:graphic>
      </p:graphicFrame>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a:spLocks noGrp="1"/>
          </p:cNvSpPr>
          <p:nvPr>
            <p:ph type="title"/>
          </p:nvPr>
        </p:nvSpPr>
        <p:spPr>
          <a:xfrm>
            <a:off x="2261362" y="120986"/>
            <a:ext cx="6588224" cy="720080"/>
          </a:xfrm>
        </p:spPr>
        <p:txBody>
          <a:bodyPr>
            <a:noAutofit/>
          </a:bodyPr>
          <a:lstStyle/>
          <a:p>
            <a:r>
              <a:rPr lang="fr-FR" sz="3500" dirty="0"/>
              <a:t>A</a:t>
            </a:r>
            <a:r>
              <a:rPr lang="fr-FR" sz="3500" dirty="0" smtClean="0"/>
              <a:t>mélioration des connaissances</a:t>
            </a:r>
            <a:endParaRPr lang="fr-FR" sz="3500" dirty="0"/>
          </a:p>
        </p:txBody>
      </p:sp>
    </p:spTree>
    <p:extLst>
      <p:ext uri="{BB962C8B-B14F-4D97-AF65-F5344CB8AC3E}">
        <p14:creationId xmlns:p14="http://schemas.microsoft.com/office/powerpoint/2010/main" val="17365942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a:spLocks noGrp="1"/>
          </p:cNvSpPr>
          <p:nvPr>
            <p:ph type="title"/>
          </p:nvPr>
        </p:nvSpPr>
        <p:spPr>
          <a:xfrm>
            <a:off x="2261362" y="120986"/>
            <a:ext cx="6588224" cy="720080"/>
          </a:xfrm>
        </p:spPr>
        <p:txBody>
          <a:bodyPr>
            <a:noAutofit/>
          </a:bodyPr>
          <a:lstStyle/>
          <a:p>
            <a:r>
              <a:rPr lang="fr-FR" sz="3500" dirty="0"/>
              <a:t>A</a:t>
            </a:r>
            <a:r>
              <a:rPr lang="fr-FR" sz="3500" dirty="0" smtClean="0"/>
              <a:t>mélioration des connaissances</a:t>
            </a:r>
            <a:endParaRPr lang="fr-FR" sz="3500" dirty="0"/>
          </a:p>
        </p:txBody>
      </p:sp>
      <p:sp>
        <p:nvSpPr>
          <p:cNvPr id="2" name="ZoneTexte 1"/>
          <p:cNvSpPr txBox="1"/>
          <p:nvPr/>
        </p:nvSpPr>
        <p:spPr>
          <a:xfrm>
            <a:off x="611560" y="1196752"/>
            <a:ext cx="8532440" cy="3662541"/>
          </a:xfrm>
          <a:prstGeom prst="rect">
            <a:avLst/>
          </a:prstGeom>
          <a:noFill/>
        </p:spPr>
        <p:txBody>
          <a:bodyPr wrap="square" rtlCol="0">
            <a:spAutoFit/>
          </a:bodyPr>
          <a:lstStyle/>
          <a:p>
            <a:r>
              <a:rPr lang="fr-FR" sz="2400" i="1" dirty="0" smtClean="0"/>
              <a:t>Exemples d'actions réalisées, en application de AC2.1 :</a:t>
            </a:r>
          </a:p>
          <a:p>
            <a:endParaRPr lang="fr-FR" sz="2400" i="1" dirty="0" smtClean="0"/>
          </a:p>
          <a:p>
            <a:endParaRPr lang="fr-FR" sz="2400" dirty="0" smtClean="0"/>
          </a:p>
          <a:p>
            <a:r>
              <a:rPr lang="fr-FR" sz="2000" dirty="0" smtClean="0"/>
              <a:t>	Etude de la Cordulie à corps fin dans les carrières des lentilles calcaires 	des Mauges</a:t>
            </a:r>
          </a:p>
          <a:p>
            <a:endParaRPr lang="fr-FR" sz="2000" dirty="0" smtClean="0"/>
          </a:p>
          <a:p>
            <a:pPr marL="285750" indent="-285750">
              <a:buFontTx/>
              <a:buChar char="-"/>
            </a:pPr>
            <a:endParaRPr lang="fr-FR" sz="2000" dirty="0" smtClean="0"/>
          </a:p>
          <a:p>
            <a:pPr marL="285750" indent="-285750">
              <a:buFontTx/>
              <a:buChar char="-"/>
            </a:pPr>
            <a:endParaRPr lang="fr-FR" sz="2000" dirty="0" smtClean="0"/>
          </a:p>
          <a:p>
            <a:r>
              <a:rPr lang="fr-FR" sz="2000" dirty="0" smtClean="0"/>
              <a:t>	Etude sur l'étang de la Panne dans la Sarthe, site d'observation de </a:t>
            </a:r>
            <a:r>
              <a:rPr lang="fr-FR" sz="2000" i="1" dirty="0" smtClean="0"/>
              <a:t>	Sympetrum danae</a:t>
            </a:r>
            <a:r>
              <a:rPr lang="fr-FR" sz="2000" dirty="0" smtClean="0"/>
              <a:t> et de </a:t>
            </a:r>
            <a:r>
              <a:rPr lang="fr-FR" sz="2000" i="1" dirty="0" smtClean="0"/>
              <a:t>Somatochlora flavomaculata</a:t>
            </a:r>
            <a:endParaRPr lang="fr-FR" sz="2000" dirty="0" smtClean="0"/>
          </a:p>
          <a:p>
            <a:pPr marL="285750" indent="-285750">
              <a:buFontTx/>
              <a:buChar char="-"/>
            </a:pPr>
            <a:endParaRPr lang="fr-FR" sz="2000" dirty="0"/>
          </a:p>
        </p:txBody>
      </p:sp>
      <p:pic>
        <p:nvPicPr>
          <p:cNvPr id="1026" name="Picture 2" descr="http://photos.infolocale.fr/infoLocale/64/64033/logo/64033_hpx_75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717032"/>
            <a:ext cx="936104"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PIE Loire Anjo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160862"/>
            <a:ext cx="936278" cy="9307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pieloireanjou.fr/bdd-faune-flore/web/images/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l="8095" t="46539" r="62210" b="15951"/>
          <a:stretch/>
        </p:blipFill>
        <p:spPr bwMode="auto">
          <a:xfrm>
            <a:off x="146405" y="3112328"/>
            <a:ext cx="1473267" cy="271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751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983474" y="1187460"/>
            <a:ext cx="4572000" cy="369332"/>
          </a:xfrm>
          <a:prstGeom prst="rect">
            <a:avLst/>
          </a:prstGeom>
        </p:spPr>
        <p:txBody>
          <a:bodyPr>
            <a:spAutoFit/>
          </a:bodyPr>
          <a:lstStyle/>
          <a:p>
            <a:pPr algn="just"/>
            <a:endParaRPr lang="fr-FR" b="1" dirty="0" smtClean="0"/>
          </a:p>
        </p:txBody>
      </p:sp>
      <p:sp>
        <p:nvSpPr>
          <p:cNvPr id="8" name="Rectangle 1"/>
          <p:cNvSpPr>
            <a:spLocks noChangeArrowheads="1"/>
          </p:cNvSpPr>
          <p:nvPr/>
        </p:nvSpPr>
        <p:spPr bwMode="auto">
          <a:xfrm>
            <a:off x="2030413"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01663"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1"/>
          <p:cNvSpPr/>
          <p:nvPr/>
        </p:nvSpPr>
        <p:spPr>
          <a:xfrm>
            <a:off x="1135874" y="980728"/>
            <a:ext cx="7324558" cy="400110"/>
          </a:xfrm>
          <a:prstGeom prst="rect">
            <a:avLst/>
          </a:prstGeom>
        </p:spPr>
        <p:txBody>
          <a:bodyPr wrap="square">
            <a:spAutoFit/>
          </a:bodyPr>
          <a:lstStyle/>
          <a:p>
            <a:pPr algn="just"/>
            <a:r>
              <a:rPr lang="fr-FR" sz="2000" b="1" i="1" dirty="0" smtClean="0"/>
              <a:t>AC3 : "évaluation de l'état de conservation des populations":</a:t>
            </a:r>
          </a:p>
        </p:txBody>
      </p:sp>
      <p:graphicFrame>
        <p:nvGraphicFramePr>
          <p:cNvPr id="2" name="Tableau 1"/>
          <p:cNvGraphicFramePr>
            <a:graphicFrameLocks noGrp="1"/>
          </p:cNvGraphicFramePr>
          <p:nvPr>
            <p:extLst>
              <p:ext uri="{D42A27DB-BD31-4B8C-83A1-F6EECF244321}">
                <p14:modId xmlns:p14="http://schemas.microsoft.com/office/powerpoint/2010/main" val="2953042679"/>
              </p:ext>
            </p:extLst>
          </p:nvPr>
        </p:nvGraphicFramePr>
        <p:xfrm>
          <a:off x="983474" y="1432656"/>
          <a:ext cx="7909006" cy="5020680"/>
        </p:xfrm>
        <a:graphic>
          <a:graphicData uri="http://schemas.openxmlformats.org/drawingml/2006/table">
            <a:tbl>
              <a:tblPr firstRow="1" firstCol="1" lastRow="1" lastCol="1" bandRow="1" bandCol="1">
                <a:tableStyleId>{5C22544A-7EE6-4342-B048-85BDC9FD1C3A}</a:tableStyleId>
              </a:tblPr>
              <a:tblGrid>
                <a:gridCol w="1970653"/>
                <a:gridCol w="5938353"/>
              </a:tblGrid>
              <a:tr h="5020680">
                <a:tc>
                  <a:txBody>
                    <a:bodyPr/>
                    <a:lstStyle/>
                    <a:p>
                      <a:pPr>
                        <a:spcBef>
                          <a:spcPts val="300"/>
                        </a:spcBef>
                        <a:spcAft>
                          <a:spcPts val="0"/>
                        </a:spcAft>
                      </a:pPr>
                      <a:endParaRPr lang="fr-FR" sz="1700" kern="50" dirty="0" smtClean="0">
                        <a:effectLst/>
                      </a:endParaRPr>
                    </a:p>
                    <a:p>
                      <a:pPr>
                        <a:spcBef>
                          <a:spcPts val="300"/>
                        </a:spcBef>
                        <a:spcAft>
                          <a:spcPts val="0"/>
                        </a:spcAft>
                      </a:pPr>
                      <a:r>
                        <a:rPr lang="fr-FR" sz="1700" kern="50" dirty="0" smtClean="0">
                          <a:effectLst/>
                        </a:rPr>
                        <a:t>Rappel </a:t>
                      </a:r>
                      <a:r>
                        <a:rPr lang="fr-FR" sz="1700" kern="50" dirty="0">
                          <a:effectLst/>
                        </a:rPr>
                        <a:t>des constats et des enjeux</a:t>
                      </a:r>
                      <a:endParaRPr lang="fr-FR" sz="1700" kern="50" dirty="0">
                        <a:effectLst/>
                        <a:latin typeface="Times New Roman"/>
                        <a:ea typeface="Lucida Sans Unicode"/>
                        <a:cs typeface="Mangal"/>
                      </a:endParaRPr>
                    </a:p>
                  </a:txBody>
                  <a:tcPr marL="56880" marR="56880" marT="0" marB="0"/>
                </a:tc>
                <a:tc>
                  <a:txBody>
                    <a:bodyPr/>
                    <a:lstStyle/>
                    <a:p>
                      <a:pPr marL="360363" lvl="2" indent="-228600" algn="just" fontAlgn="base">
                        <a:lnSpc>
                          <a:spcPct val="115000"/>
                        </a:lnSpc>
                        <a:spcBef>
                          <a:spcPts val="720"/>
                        </a:spcBef>
                        <a:spcAft>
                          <a:spcPts val="0"/>
                        </a:spcAft>
                        <a:buFont typeface="Symbol"/>
                        <a:buChar char=""/>
                        <a:tabLst>
                          <a:tab pos="241935" algn="l"/>
                        </a:tabLst>
                      </a:pPr>
                      <a:r>
                        <a:rPr lang="fr-FR" sz="1700" kern="50" dirty="0" smtClean="0">
                          <a:effectLst/>
                        </a:rPr>
                        <a:t>Les</a:t>
                      </a:r>
                      <a:r>
                        <a:rPr lang="fr-FR" sz="1700" kern="50" baseline="0" dirty="0" smtClean="0">
                          <a:effectLst/>
                        </a:rPr>
                        <a:t> e</a:t>
                      </a:r>
                      <a:r>
                        <a:rPr lang="fr-FR" sz="1700" kern="50" dirty="0" smtClean="0">
                          <a:effectLst/>
                        </a:rPr>
                        <a:t>ssais d'évaluation restent très rares dans la région, même en ce qui concerne les sites N2000 et les spp.</a:t>
                      </a:r>
                      <a:r>
                        <a:rPr lang="fr-FR" sz="1700" kern="50" baseline="0" dirty="0" smtClean="0">
                          <a:effectLst/>
                        </a:rPr>
                        <a:t> d'intérêt communautaires</a:t>
                      </a:r>
                      <a:r>
                        <a:rPr lang="fr-FR" sz="1700" kern="50" dirty="0" smtClean="0">
                          <a:effectLst/>
                        </a:rPr>
                        <a:t>.</a:t>
                      </a:r>
                      <a:endParaRPr lang="fr-FR" sz="1700" kern="50" dirty="0">
                        <a:effectLst/>
                      </a:endParaRPr>
                    </a:p>
                    <a:p>
                      <a:pPr marL="360363" lvl="2" indent="-228600" algn="just" fontAlgn="base">
                        <a:lnSpc>
                          <a:spcPct val="115000"/>
                        </a:lnSpc>
                        <a:spcBef>
                          <a:spcPts val="720"/>
                        </a:spcBef>
                        <a:spcAft>
                          <a:spcPts val="0"/>
                        </a:spcAft>
                        <a:buFont typeface="Symbol"/>
                        <a:buChar char=""/>
                        <a:tabLst>
                          <a:tab pos="241935" algn="l"/>
                        </a:tabLst>
                      </a:pPr>
                      <a:r>
                        <a:rPr lang="fr-FR" sz="1700" kern="50" dirty="0" smtClean="0">
                          <a:effectLst/>
                        </a:rPr>
                        <a:t>Il</a:t>
                      </a:r>
                      <a:r>
                        <a:rPr lang="fr-FR" sz="1700" kern="50" baseline="0" dirty="0" smtClean="0">
                          <a:effectLst/>
                        </a:rPr>
                        <a:t> existe qu</a:t>
                      </a:r>
                      <a:r>
                        <a:rPr lang="fr-FR" sz="1700" kern="50" dirty="0" smtClean="0">
                          <a:effectLst/>
                        </a:rPr>
                        <a:t>elques </a:t>
                      </a:r>
                      <a:r>
                        <a:rPr lang="fr-FR" sz="1700" kern="50" dirty="0">
                          <a:effectLst/>
                        </a:rPr>
                        <a:t>initiatives locales </a:t>
                      </a:r>
                      <a:r>
                        <a:rPr lang="fr-FR" sz="1700" kern="50" dirty="0" smtClean="0">
                          <a:effectLst/>
                        </a:rPr>
                        <a:t>mais </a:t>
                      </a:r>
                      <a:r>
                        <a:rPr lang="fr-FR" sz="1700" kern="50" dirty="0">
                          <a:effectLst/>
                        </a:rPr>
                        <a:t>aucune structure n’œuvre à cet effet au niveau régional (observatoire/conservatoire de faune)</a:t>
                      </a:r>
                    </a:p>
                    <a:p>
                      <a:pPr marL="360363" lvl="2" indent="-228600" algn="just" fontAlgn="base">
                        <a:lnSpc>
                          <a:spcPct val="115000"/>
                        </a:lnSpc>
                        <a:spcBef>
                          <a:spcPts val="720"/>
                        </a:spcBef>
                        <a:spcAft>
                          <a:spcPts val="0"/>
                        </a:spcAft>
                        <a:buFont typeface="Symbol"/>
                        <a:buChar char=""/>
                        <a:tabLst>
                          <a:tab pos="241935" algn="l"/>
                        </a:tabLst>
                      </a:pPr>
                      <a:r>
                        <a:rPr lang="fr-FR" sz="1700" kern="50" dirty="0" smtClean="0">
                          <a:effectLst/>
                        </a:rPr>
                        <a:t>Les</a:t>
                      </a:r>
                      <a:r>
                        <a:rPr lang="fr-FR" sz="1700" kern="50" baseline="0" dirty="0" smtClean="0">
                          <a:effectLst/>
                        </a:rPr>
                        <a:t> é</a:t>
                      </a:r>
                      <a:r>
                        <a:rPr lang="fr-FR" sz="1700" kern="50" dirty="0" smtClean="0">
                          <a:effectLst/>
                        </a:rPr>
                        <a:t>valuations </a:t>
                      </a:r>
                      <a:r>
                        <a:rPr lang="fr-FR" sz="1700" kern="50" dirty="0">
                          <a:effectLst/>
                        </a:rPr>
                        <a:t>des incidences des projets et programmes, effectuées en application de l’article 6 de la Directive Habitats, ne sont pas exploitées au niveau régional.</a:t>
                      </a:r>
                    </a:p>
                    <a:p>
                      <a:pPr marL="360363" lvl="2" indent="-228600" algn="just" fontAlgn="base">
                        <a:lnSpc>
                          <a:spcPct val="115000"/>
                        </a:lnSpc>
                        <a:spcBef>
                          <a:spcPts val="720"/>
                        </a:spcBef>
                        <a:spcAft>
                          <a:spcPts val="0"/>
                        </a:spcAft>
                        <a:buFont typeface="Symbol"/>
                        <a:buChar char=""/>
                        <a:tabLst>
                          <a:tab pos="241935" algn="l"/>
                        </a:tabLst>
                      </a:pPr>
                      <a:r>
                        <a:rPr lang="fr-FR" sz="1700" kern="50" dirty="0">
                          <a:effectLst/>
                        </a:rPr>
                        <a:t>Les échanges restent très imparfaits entre naturalistes et autres producteurs de données </a:t>
                      </a:r>
                      <a:r>
                        <a:rPr lang="fr-FR" sz="1700" kern="50" dirty="0" smtClean="0">
                          <a:effectLst/>
                        </a:rPr>
                        <a:t>et </a:t>
                      </a:r>
                      <a:r>
                        <a:rPr lang="fr-FR" sz="1700" kern="50" dirty="0">
                          <a:effectLst/>
                        </a:rPr>
                        <a:t>la remontée vers le niveau national est </a:t>
                      </a:r>
                      <a:r>
                        <a:rPr lang="fr-FR" sz="1700" kern="50" dirty="0" smtClean="0">
                          <a:effectLst/>
                        </a:rPr>
                        <a:t>quasi-absente.</a:t>
                      </a:r>
                      <a:endParaRPr lang="fr-FR" sz="1700" kern="50" dirty="0">
                        <a:effectLst/>
                      </a:endParaRPr>
                    </a:p>
                    <a:p>
                      <a:pPr marL="360363" lvl="2" indent="-228600" algn="just" fontAlgn="base">
                        <a:lnSpc>
                          <a:spcPct val="115000"/>
                        </a:lnSpc>
                        <a:spcBef>
                          <a:spcPts val="720"/>
                        </a:spcBef>
                        <a:spcAft>
                          <a:spcPts val="0"/>
                        </a:spcAft>
                        <a:buFont typeface="Symbol"/>
                        <a:buChar char=""/>
                        <a:tabLst>
                          <a:tab pos="241935" algn="l"/>
                        </a:tabLst>
                      </a:pPr>
                      <a:r>
                        <a:rPr lang="fr-FR" sz="1700" kern="50" dirty="0">
                          <a:effectLst/>
                        </a:rPr>
                        <a:t>Les protocoles de suivis standardisés au niveau européen/national ne sont pas appliqués dans la </a:t>
                      </a:r>
                      <a:r>
                        <a:rPr lang="fr-FR" sz="1700" kern="50" dirty="0" smtClean="0">
                          <a:effectLst/>
                        </a:rPr>
                        <a:t>région (sauf </a:t>
                      </a:r>
                      <a:r>
                        <a:rPr lang="fr-FR" sz="1700" kern="50" dirty="0">
                          <a:effectLst/>
                        </a:rPr>
                        <a:t>exceptions </a:t>
                      </a:r>
                      <a:r>
                        <a:rPr lang="fr-FR" sz="1700" kern="50" dirty="0" smtClean="0">
                          <a:effectLst/>
                        </a:rPr>
                        <a:t>localisées).</a:t>
                      </a:r>
                      <a:endParaRPr lang="fr-FR" sz="1700" kern="50" dirty="0">
                        <a:effectLst/>
                        <a:latin typeface="Times New Roman"/>
                        <a:ea typeface="Lucida Sans Unicode"/>
                        <a:cs typeface="Mangal"/>
                      </a:endParaRPr>
                    </a:p>
                  </a:txBody>
                  <a:tcPr marL="56880" marR="56880" marT="0" marB="0" anchor="ctr"/>
                </a:tc>
              </a:tr>
            </a:tbl>
          </a:graphicData>
        </a:graphic>
      </p:graphicFrame>
      <p:sp>
        <p:nvSpPr>
          <p:cNvPr id="3" name="Rectangle 1"/>
          <p:cNvSpPr>
            <a:spLocks noChangeArrowheads="1"/>
          </p:cNvSpPr>
          <p:nvPr/>
        </p:nvSpPr>
        <p:spPr bwMode="auto">
          <a:xfrm>
            <a:off x="2125663" y="1431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1300"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re 1"/>
          <p:cNvSpPr>
            <a:spLocks noGrp="1"/>
          </p:cNvSpPr>
          <p:nvPr>
            <p:ph type="title"/>
          </p:nvPr>
        </p:nvSpPr>
        <p:spPr>
          <a:xfrm>
            <a:off x="2261362" y="120986"/>
            <a:ext cx="6588224" cy="720080"/>
          </a:xfrm>
        </p:spPr>
        <p:txBody>
          <a:bodyPr>
            <a:noAutofit/>
          </a:bodyPr>
          <a:lstStyle/>
          <a:p>
            <a:r>
              <a:rPr lang="fr-FR" sz="3500" dirty="0"/>
              <a:t>A</a:t>
            </a:r>
            <a:r>
              <a:rPr lang="fr-FR" sz="3500" dirty="0" smtClean="0"/>
              <a:t>mélioration des connaissances</a:t>
            </a:r>
            <a:endParaRPr lang="fr-FR" sz="3500" dirty="0"/>
          </a:p>
        </p:txBody>
      </p:sp>
    </p:spTree>
    <p:extLst>
      <p:ext uri="{BB962C8B-B14F-4D97-AF65-F5344CB8AC3E}">
        <p14:creationId xmlns:p14="http://schemas.microsoft.com/office/powerpoint/2010/main" val="10069420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1" name="Tableau 10"/>
          <p:cNvGraphicFramePr>
            <a:graphicFrameLocks noGrp="1"/>
          </p:cNvGraphicFramePr>
          <p:nvPr>
            <p:extLst>
              <p:ext uri="{D42A27DB-BD31-4B8C-83A1-F6EECF244321}">
                <p14:modId xmlns:p14="http://schemas.microsoft.com/office/powerpoint/2010/main" val="1543881050"/>
              </p:ext>
            </p:extLst>
          </p:nvPr>
        </p:nvGraphicFramePr>
        <p:xfrm>
          <a:off x="323529" y="1901056"/>
          <a:ext cx="8568951" cy="2032000"/>
        </p:xfrm>
        <a:graphic>
          <a:graphicData uri="http://schemas.openxmlformats.org/drawingml/2006/table">
            <a:tbl>
              <a:tblPr firstRow="1" bandRow="1">
                <a:tableStyleId>{5C22544A-7EE6-4342-B048-85BDC9FD1C3A}</a:tableStyleId>
              </a:tblPr>
              <a:tblGrid>
                <a:gridCol w="1136696"/>
                <a:gridCol w="6352135"/>
                <a:gridCol w="1080120"/>
              </a:tblGrid>
              <a:tr h="370840">
                <a:tc>
                  <a:txBody>
                    <a:bodyPr/>
                    <a:lstStyle/>
                    <a:p>
                      <a:pPr algn="ctr"/>
                      <a:r>
                        <a:rPr lang="fr-FR" sz="1800" dirty="0" smtClean="0"/>
                        <a:t>id</a:t>
                      </a:r>
                      <a:endParaRPr lang="fr-FR" sz="1800" dirty="0"/>
                    </a:p>
                  </a:txBody>
                  <a:tcPr/>
                </a:tc>
                <a:tc>
                  <a:txBody>
                    <a:bodyPr/>
                    <a:lstStyle/>
                    <a:p>
                      <a:pPr algn="ctr"/>
                      <a:r>
                        <a:rPr lang="fr-FR" sz="1800" dirty="0" smtClean="0"/>
                        <a:t>Intitulé</a:t>
                      </a:r>
                      <a:endParaRPr lang="fr-FR" sz="1800" dirty="0"/>
                    </a:p>
                  </a:txBody>
                  <a:tcPr/>
                </a:tc>
                <a:tc>
                  <a:txBody>
                    <a:bodyPr/>
                    <a:lstStyle/>
                    <a:p>
                      <a:pPr algn="ctr"/>
                      <a:r>
                        <a:rPr lang="fr-FR" sz="1800" dirty="0" smtClean="0"/>
                        <a:t>priorité</a:t>
                      </a:r>
                      <a:endParaRPr lang="fr-FR" sz="1800" dirty="0"/>
                    </a:p>
                  </a:txBody>
                  <a:tcPr/>
                </a:tc>
              </a:tr>
              <a:tr h="370840">
                <a:tc>
                  <a:txBody>
                    <a:bodyPr/>
                    <a:lstStyle/>
                    <a:p>
                      <a:pPr algn="ctr">
                        <a:spcAft>
                          <a:spcPts val="0"/>
                        </a:spcAft>
                      </a:pPr>
                      <a:r>
                        <a:rPr lang="fr-FR" sz="1800" kern="50" dirty="0">
                          <a:effectLst/>
                          <a:latin typeface="Calibri"/>
                          <a:ea typeface="Lucida Sans Unicode"/>
                          <a:cs typeface="Calibri"/>
                        </a:rPr>
                        <a:t>AC3.1</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dirty="0">
                          <a:effectLst/>
                          <a:latin typeface="Calibri"/>
                          <a:ea typeface="Lucida Sans Unicode"/>
                          <a:cs typeface="Calibri"/>
                        </a:rPr>
                        <a:t>Echanger sur les découvertes et les suivis</a:t>
                      </a:r>
                      <a:endParaRPr lang="fr-FR" sz="1800" kern="50" dirty="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a:effectLst/>
                          <a:latin typeface="Calibri"/>
                          <a:ea typeface="Lucida Sans Unicode"/>
                          <a:cs typeface="Calibri"/>
                        </a:rPr>
                        <a:t>AC3.2</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Intégrer les évaluations et suivis effectués sur les sites Natura 2000</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2</a:t>
                      </a:r>
                      <a:endParaRPr lang="fr-FR" sz="1800" kern="50" dirty="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a:effectLst/>
                          <a:latin typeface="Calibri"/>
                          <a:ea typeface="Lucida Sans Unicode"/>
                          <a:cs typeface="Calibri"/>
                        </a:rPr>
                        <a:t>AC3.3</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Synthétiser les connaissances sur l’état de conservation des espèces dans les espaces protégés/préservés</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a:effectLst/>
                          <a:latin typeface="Calibri"/>
                          <a:ea typeface="Lucida Sans Unicode"/>
                          <a:cs typeface="Calibri"/>
                        </a:rPr>
                        <a:t>AC3.4</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Promouvoir d’autres suivis à long terme</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bl>
          </a:graphicData>
        </a:graphic>
      </p:graphicFrame>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a:spLocks noGrp="1"/>
          </p:cNvSpPr>
          <p:nvPr>
            <p:ph type="title"/>
          </p:nvPr>
        </p:nvSpPr>
        <p:spPr>
          <a:xfrm>
            <a:off x="2261362" y="120986"/>
            <a:ext cx="6588224" cy="720080"/>
          </a:xfrm>
        </p:spPr>
        <p:txBody>
          <a:bodyPr>
            <a:noAutofit/>
          </a:bodyPr>
          <a:lstStyle/>
          <a:p>
            <a:r>
              <a:rPr lang="fr-FR" sz="3500" dirty="0"/>
              <a:t>A</a:t>
            </a:r>
            <a:r>
              <a:rPr lang="fr-FR" sz="3500" dirty="0" smtClean="0"/>
              <a:t>mélioration des connaissances</a:t>
            </a:r>
            <a:endParaRPr lang="fr-FR" sz="3500" dirty="0"/>
          </a:p>
        </p:txBody>
      </p:sp>
      <p:sp>
        <p:nvSpPr>
          <p:cNvPr id="3" name="Rectangle 2"/>
          <p:cNvSpPr/>
          <p:nvPr/>
        </p:nvSpPr>
        <p:spPr>
          <a:xfrm>
            <a:off x="1187624" y="4509120"/>
            <a:ext cx="7128792" cy="1569660"/>
          </a:xfrm>
          <a:prstGeom prst="rect">
            <a:avLst/>
          </a:prstGeom>
        </p:spPr>
        <p:txBody>
          <a:bodyPr wrap="square">
            <a:spAutoFit/>
          </a:bodyPr>
          <a:lstStyle/>
          <a:p>
            <a:r>
              <a:rPr lang="fr-FR" sz="2400" i="1" dirty="0" smtClean="0"/>
              <a:t>- Actions restant en grande partie encore à développer.</a:t>
            </a:r>
          </a:p>
          <a:p>
            <a:endParaRPr lang="fr-FR" sz="2400" i="1" dirty="0" smtClean="0"/>
          </a:p>
          <a:p>
            <a:r>
              <a:rPr lang="fr-FR" sz="2400" i="1" dirty="0" smtClean="0"/>
              <a:t>- Problèmes de l'accès aux données de statut privé.</a:t>
            </a:r>
            <a:endParaRPr lang="fr-FR" sz="2400" i="1" dirty="0"/>
          </a:p>
          <a:p>
            <a:endParaRPr lang="fr-FR" sz="2400" i="1" dirty="0"/>
          </a:p>
        </p:txBody>
      </p:sp>
    </p:spTree>
    <p:extLst>
      <p:ext uri="{BB962C8B-B14F-4D97-AF65-F5344CB8AC3E}">
        <p14:creationId xmlns:p14="http://schemas.microsoft.com/office/powerpoint/2010/main" val="85334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983474" y="1187460"/>
            <a:ext cx="4572000" cy="369332"/>
          </a:xfrm>
          <a:prstGeom prst="rect">
            <a:avLst/>
          </a:prstGeom>
        </p:spPr>
        <p:txBody>
          <a:bodyPr>
            <a:spAutoFit/>
          </a:bodyPr>
          <a:lstStyle/>
          <a:p>
            <a:pPr algn="just"/>
            <a:endParaRPr lang="fr-FR" b="1" dirty="0" smtClean="0"/>
          </a:p>
        </p:txBody>
      </p:sp>
      <p:sp>
        <p:nvSpPr>
          <p:cNvPr id="8" name="Rectangle 1"/>
          <p:cNvSpPr>
            <a:spLocks noChangeArrowheads="1"/>
          </p:cNvSpPr>
          <p:nvPr/>
        </p:nvSpPr>
        <p:spPr bwMode="auto">
          <a:xfrm>
            <a:off x="2030413"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01663"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1"/>
          <p:cNvSpPr/>
          <p:nvPr/>
        </p:nvSpPr>
        <p:spPr>
          <a:xfrm>
            <a:off x="1135874" y="980728"/>
            <a:ext cx="7324558" cy="400110"/>
          </a:xfrm>
          <a:prstGeom prst="rect">
            <a:avLst/>
          </a:prstGeom>
        </p:spPr>
        <p:txBody>
          <a:bodyPr wrap="square">
            <a:spAutoFit/>
          </a:bodyPr>
          <a:lstStyle/>
          <a:p>
            <a:pPr algn="just"/>
            <a:r>
              <a:rPr lang="fr-FR" sz="2000" b="1" i="1" dirty="0" smtClean="0"/>
              <a:t>AC4 : "entreprendre ou participer à des études scientifiques":</a:t>
            </a:r>
          </a:p>
        </p:txBody>
      </p:sp>
      <p:sp>
        <p:nvSpPr>
          <p:cNvPr id="3" name="Rectangle 1"/>
          <p:cNvSpPr>
            <a:spLocks noChangeArrowheads="1"/>
          </p:cNvSpPr>
          <p:nvPr/>
        </p:nvSpPr>
        <p:spPr bwMode="auto">
          <a:xfrm>
            <a:off x="2125663" y="1431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1300"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493979809"/>
              </p:ext>
            </p:extLst>
          </p:nvPr>
        </p:nvGraphicFramePr>
        <p:xfrm>
          <a:off x="843650" y="1484784"/>
          <a:ext cx="8048830" cy="4372586"/>
        </p:xfrm>
        <a:graphic>
          <a:graphicData uri="http://schemas.openxmlformats.org/drawingml/2006/table">
            <a:tbl>
              <a:tblPr firstRow="1" firstCol="1" lastRow="1" lastCol="1" bandRow="1" bandCol="1">
                <a:tableStyleId>{5C22544A-7EE6-4342-B048-85BDC9FD1C3A}</a:tableStyleId>
              </a:tblPr>
              <a:tblGrid>
                <a:gridCol w="2005493"/>
                <a:gridCol w="6043337"/>
              </a:tblGrid>
              <a:tr h="4372586">
                <a:tc>
                  <a:txBody>
                    <a:bodyPr/>
                    <a:lstStyle/>
                    <a:p>
                      <a:pPr>
                        <a:spcBef>
                          <a:spcPts val="300"/>
                        </a:spcBef>
                        <a:spcAft>
                          <a:spcPts val="0"/>
                        </a:spcAft>
                      </a:pPr>
                      <a:endParaRPr lang="fr-FR" sz="1700" kern="50" dirty="0" smtClean="0">
                        <a:effectLst/>
                      </a:endParaRPr>
                    </a:p>
                    <a:p>
                      <a:pPr>
                        <a:spcBef>
                          <a:spcPts val="300"/>
                        </a:spcBef>
                        <a:spcAft>
                          <a:spcPts val="0"/>
                        </a:spcAft>
                      </a:pPr>
                      <a:r>
                        <a:rPr lang="fr-FR" sz="1700" kern="50" dirty="0" smtClean="0">
                          <a:effectLst/>
                        </a:rPr>
                        <a:t>Rappel </a:t>
                      </a:r>
                      <a:r>
                        <a:rPr lang="fr-FR" sz="1700" kern="50" dirty="0">
                          <a:effectLst/>
                        </a:rPr>
                        <a:t>des constats et des enjeux</a:t>
                      </a:r>
                      <a:endParaRPr lang="fr-FR" sz="1700" kern="50" dirty="0">
                        <a:effectLst/>
                        <a:latin typeface="Times New Roman"/>
                        <a:ea typeface="Lucida Sans Unicode"/>
                        <a:cs typeface="Mangal"/>
                      </a:endParaRPr>
                    </a:p>
                  </a:txBody>
                  <a:tcPr marL="42431" marR="42431" marT="0" marB="0"/>
                </a:tc>
                <a:tc>
                  <a:txBody>
                    <a:bodyPr/>
                    <a:lstStyle/>
                    <a:p>
                      <a:pPr marL="449263" lvl="2" indent="-246063" algn="just" fontAlgn="base">
                        <a:spcAft>
                          <a:spcPts val="0"/>
                        </a:spcAft>
                        <a:buFont typeface="Symbol"/>
                        <a:buChar char=""/>
                        <a:tabLst>
                          <a:tab pos="151765" algn="l"/>
                        </a:tabLst>
                      </a:pPr>
                      <a:r>
                        <a:rPr lang="fr-FR" sz="1700" kern="50" dirty="0" smtClean="0">
                          <a:effectLst/>
                        </a:rPr>
                        <a:t>Manque </a:t>
                      </a:r>
                      <a:r>
                        <a:rPr lang="fr-FR" sz="1700" kern="50" dirty="0">
                          <a:effectLst/>
                        </a:rPr>
                        <a:t>crucial de connaissances fondamentales sur la biologie de la reproduction et sur la dynamique des populations de certains taxons concernés. </a:t>
                      </a:r>
                      <a:r>
                        <a:rPr lang="fr-FR" sz="1700" kern="50" dirty="0" smtClean="0">
                          <a:effectLst/>
                        </a:rPr>
                        <a:t>En priorité</a:t>
                      </a:r>
                      <a:r>
                        <a:rPr lang="fr-FR" sz="1700" kern="50" dirty="0">
                          <a:effectLst/>
                        </a:rPr>
                        <a:t> :</a:t>
                      </a:r>
                    </a:p>
                    <a:p>
                      <a:pPr marL="623888" lvl="3" indent="-246063" algn="just" fontAlgn="base">
                        <a:spcAft>
                          <a:spcPts val="0"/>
                        </a:spcAft>
                        <a:buFont typeface="Arial"/>
                        <a:buChar char="-"/>
                        <a:tabLst>
                          <a:tab pos="331470" algn="l"/>
                          <a:tab pos="348615" algn="l"/>
                        </a:tabLst>
                      </a:pPr>
                      <a:r>
                        <a:rPr lang="fr-FR" sz="1700" i="1" kern="50" dirty="0">
                          <a:effectLst/>
                        </a:rPr>
                        <a:t>Gomphus flavipes/Ophiogomphus cecilia</a:t>
                      </a:r>
                      <a:r>
                        <a:rPr lang="fr-FR" sz="1700" kern="50" dirty="0">
                          <a:effectLst/>
                        </a:rPr>
                        <a:t> : </a:t>
                      </a:r>
                      <a:r>
                        <a:rPr lang="fr-FR" sz="1700" kern="50" dirty="0" smtClean="0">
                          <a:effectLst/>
                        </a:rPr>
                        <a:t>phases </a:t>
                      </a:r>
                      <a:r>
                        <a:rPr lang="fr-FR" sz="1700" kern="50" dirty="0">
                          <a:effectLst/>
                        </a:rPr>
                        <a:t>de ponte et de développement larvaire dans le contexte ligérien (ex : dérive larvaire ?) ;</a:t>
                      </a:r>
                    </a:p>
                    <a:p>
                      <a:pPr marL="623888" lvl="3" indent="-246063" algn="just" fontAlgn="base">
                        <a:spcAft>
                          <a:spcPts val="0"/>
                        </a:spcAft>
                        <a:buFont typeface="Arial"/>
                        <a:buChar char="-"/>
                        <a:tabLst>
                          <a:tab pos="331470" algn="l"/>
                          <a:tab pos="348615" algn="l"/>
                        </a:tabLst>
                      </a:pPr>
                      <a:r>
                        <a:rPr lang="fr-FR" sz="1700" i="1" kern="50" dirty="0">
                          <a:effectLst/>
                        </a:rPr>
                        <a:t>Lestes macrostigma</a:t>
                      </a:r>
                      <a:r>
                        <a:rPr lang="fr-FR" sz="1700" kern="50" dirty="0">
                          <a:effectLst/>
                        </a:rPr>
                        <a:t> : surtout dynamique des populations ;</a:t>
                      </a:r>
                    </a:p>
                    <a:p>
                      <a:pPr marL="623888" lvl="3" indent="-246063" algn="just" fontAlgn="base">
                        <a:spcAft>
                          <a:spcPts val="0"/>
                        </a:spcAft>
                        <a:buFont typeface="Arial"/>
                        <a:buChar char="-"/>
                        <a:tabLst>
                          <a:tab pos="331470" algn="l"/>
                          <a:tab pos="348615" algn="l"/>
                        </a:tabLst>
                      </a:pPr>
                      <a:r>
                        <a:rPr lang="fr-FR" sz="1700" i="1" kern="50" dirty="0">
                          <a:effectLst/>
                        </a:rPr>
                        <a:t>Oxygastra curtisii </a:t>
                      </a:r>
                      <a:r>
                        <a:rPr lang="fr-FR" sz="1700" kern="50" dirty="0">
                          <a:effectLst/>
                        </a:rPr>
                        <a:t>en milieu stagnant : dynamique des populations dans le cas d’un ensemble de milieux de </a:t>
                      </a:r>
                      <a:r>
                        <a:rPr lang="fr-FR" sz="1700" kern="50" dirty="0" smtClean="0">
                          <a:effectLst/>
                        </a:rPr>
                        <a:t>reproduction.</a:t>
                      </a:r>
                    </a:p>
                    <a:p>
                      <a:pPr marL="449263" lvl="2" indent="-246063" algn="just" fontAlgn="base">
                        <a:spcAft>
                          <a:spcPts val="0"/>
                        </a:spcAft>
                        <a:buFont typeface="Symbol"/>
                        <a:buChar char=""/>
                        <a:tabLst>
                          <a:tab pos="151765" algn="l"/>
                        </a:tabLst>
                      </a:pPr>
                      <a:r>
                        <a:rPr lang="fr-FR" sz="1700" kern="50" dirty="0" smtClean="0">
                          <a:effectLst/>
                        </a:rPr>
                        <a:t>D'autres </a:t>
                      </a:r>
                      <a:r>
                        <a:rPr lang="fr-FR" sz="1700" kern="50" dirty="0">
                          <a:effectLst/>
                        </a:rPr>
                        <a:t>études de terrain sont </a:t>
                      </a:r>
                      <a:r>
                        <a:rPr lang="fr-FR" sz="1700" kern="50" dirty="0" smtClean="0">
                          <a:effectLst/>
                        </a:rPr>
                        <a:t>à </a:t>
                      </a:r>
                      <a:r>
                        <a:rPr lang="fr-FR" sz="1700" kern="50" dirty="0">
                          <a:effectLst/>
                        </a:rPr>
                        <a:t>envisager au niveau régional, notamment pour alimenter les </a:t>
                      </a:r>
                      <a:r>
                        <a:rPr lang="fr-FR" sz="1700" kern="50" dirty="0" smtClean="0">
                          <a:effectLst/>
                        </a:rPr>
                        <a:t>démarches en </a:t>
                      </a:r>
                      <a:r>
                        <a:rPr lang="fr-FR" sz="1700" kern="50" dirty="0">
                          <a:effectLst/>
                        </a:rPr>
                        <a:t>cours (TVB/SRCE, application DCE, SCAP, gestion publique des cours d’eau…).</a:t>
                      </a:r>
                    </a:p>
                    <a:p>
                      <a:pPr marL="449263" lvl="2" indent="-246063" algn="just" fontAlgn="base">
                        <a:spcAft>
                          <a:spcPts val="0"/>
                        </a:spcAft>
                        <a:buFont typeface="Symbol"/>
                        <a:buChar char=""/>
                        <a:tabLst>
                          <a:tab pos="151765" algn="l"/>
                        </a:tabLst>
                      </a:pPr>
                      <a:r>
                        <a:rPr lang="fr-FR" sz="1700" kern="50" dirty="0" smtClean="0">
                          <a:effectLst/>
                        </a:rPr>
                        <a:t>Manque de </a:t>
                      </a:r>
                      <a:r>
                        <a:rPr lang="fr-FR" sz="1700" kern="50" dirty="0">
                          <a:effectLst/>
                        </a:rPr>
                        <a:t>références sur l’impact de la démoustication sur les odonates, en </a:t>
                      </a:r>
                      <a:r>
                        <a:rPr lang="fr-FR" sz="1700" kern="50" dirty="0" smtClean="0">
                          <a:effectLst/>
                        </a:rPr>
                        <a:t>particulier.</a:t>
                      </a:r>
                      <a:endParaRPr lang="fr-FR" sz="1700" kern="50" dirty="0">
                        <a:effectLst/>
                        <a:latin typeface="Times New Roman"/>
                        <a:ea typeface="Lucida Sans Unicode"/>
                        <a:cs typeface="Mangal"/>
                      </a:endParaRPr>
                    </a:p>
                  </a:txBody>
                  <a:tcPr marL="42431" marR="42431" marT="0" marB="0" anchor="ctr"/>
                </a:tc>
              </a:tr>
            </a:tbl>
          </a:graphicData>
        </a:graphic>
      </p:graphicFrame>
      <p:sp>
        <p:nvSpPr>
          <p:cNvPr id="7" name="Rectangle 1"/>
          <p:cNvSpPr>
            <a:spLocks noChangeArrowheads="1"/>
          </p:cNvSpPr>
          <p:nvPr/>
        </p:nvSpPr>
        <p:spPr bwMode="auto">
          <a:xfrm>
            <a:off x="2746375" y="1089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52400"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re 1"/>
          <p:cNvSpPr txBox="1">
            <a:spLocks/>
          </p:cNvSpPr>
          <p:nvPr/>
        </p:nvSpPr>
        <p:spPr>
          <a:xfrm>
            <a:off x="2261362" y="120986"/>
            <a:ext cx="658822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500" smtClean="0"/>
              <a:t>Amélioration des connaissances</a:t>
            </a:r>
            <a:endParaRPr lang="fr-FR" sz="3500" dirty="0"/>
          </a:p>
        </p:txBody>
      </p:sp>
    </p:spTree>
    <p:extLst>
      <p:ext uri="{BB962C8B-B14F-4D97-AF65-F5344CB8AC3E}">
        <p14:creationId xmlns:p14="http://schemas.microsoft.com/office/powerpoint/2010/main" val="3661355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1" name="Tableau 10"/>
          <p:cNvGraphicFramePr>
            <a:graphicFrameLocks noGrp="1"/>
          </p:cNvGraphicFramePr>
          <p:nvPr>
            <p:extLst>
              <p:ext uri="{D42A27DB-BD31-4B8C-83A1-F6EECF244321}">
                <p14:modId xmlns:p14="http://schemas.microsoft.com/office/powerpoint/2010/main" val="1836905448"/>
              </p:ext>
            </p:extLst>
          </p:nvPr>
        </p:nvGraphicFramePr>
        <p:xfrm>
          <a:off x="323529" y="1520368"/>
          <a:ext cx="8496943" cy="3500120"/>
        </p:xfrm>
        <a:graphic>
          <a:graphicData uri="http://schemas.openxmlformats.org/drawingml/2006/table">
            <a:tbl>
              <a:tblPr firstRow="1" bandRow="1">
                <a:tableStyleId>{5C22544A-7EE6-4342-B048-85BDC9FD1C3A}</a:tableStyleId>
              </a:tblPr>
              <a:tblGrid>
                <a:gridCol w="1127144"/>
                <a:gridCol w="6361687"/>
                <a:gridCol w="1008112"/>
              </a:tblGrid>
              <a:tr h="370840">
                <a:tc>
                  <a:txBody>
                    <a:bodyPr/>
                    <a:lstStyle/>
                    <a:p>
                      <a:pPr algn="ctr"/>
                      <a:r>
                        <a:rPr lang="fr-FR" sz="1800" dirty="0" smtClean="0"/>
                        <a:t>id</a:t>
                      </a:r>
                      <a:endParaRPr lang="fr-FR" sz="1800" dirty="0"/>
                    </a:p>
                  </a:txBody>
                  <a:tcPr/>
                </a:tc>
                <a:tc>
                  <a:txBody>
                    <a:bodyPr/>
                    <a:lstStyle/>
                    <a:p>
                      <a:pPr algn="ctr"/>
                      <a:r>
                        <a:rPr lang="fr-FR" sz="1800" dirty="0" smtClean="0"/>
                        <a:t>Intitulé</a:t>
                      </a:r>
                      <a:endParaRPr lang="fr-FR" sz="1800" dirty="0"/>
                    </a:p>
                  </a:txBody>
                  <a:tcPr/>
                </a:tc>
                <a:tc>
                  <a:txBody>
                    <a:bodyPr/>
                    <a:lstStyle/>
                    <a:p>
                      <a:pPr algn="ctr"/>
                      <a:r>
                        <a:rPr lang="fr-FR" sz="1800" dirty="0" smtClean="0"/>
                        <a:t>priorité</a:t>
                      </a:r>
                      <a:endParaRPr lang="fr-FR" sz="1800" dirty="0"/>
                    </a:p>
                  </a:txBody>
                  <a:tcPr/>
                </a:tc>
              </a:tr>
              <a:tr h="370840">
                <a:tc>
                  <a:txBody>
                    <a:bodyPr/>
                    <a:lstStyle/>
                    <a:p>
                      <a:pPr algn="ctr">
                        <a:spcAft>
                          <a:spcPts val="0"/>
                        </a:spcAft>
                      </a:pPr>
                      <a:r>
                        <a:rPr lang="fr-FR" sz="1800" kern="50" dirty="0">
                          <a:effectLst/>
                          <a:latin typeface="Calibri"/>
                          <a:ea typeface="Lucida Sans Unicode"/>
                          <a:cs typeface="Calibri"/>
                        </a:rPr>
                        <a:t>AC4.1</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dirty="0">
                          <a:effectLst/>
                          <a:latin typeface="Calibri"/>
                          <a:ea typeface="Lucida Sans Unicode"/>
                          <a:cs typeface="Calibri"/>
                        </a:rPr>
                        <a:t>Intégrer les groupes de travail et de recherche nationaux ou inter-régionaux</a:t>
                      </a:r>
                      <a:endParaRPr lang="fr-FR" sz="1800" kern="50" dirty="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a:effectLst/>
                          <a:latin typeface="Calibri"/>
                          <a:ea typeface="Lucida Sans Unicode"/>
                          <a:cs typeface="Calibri"/>
                        </a:rPr>
                        <a:t>AC4.2</a:t>
                      </a:r>
                      <a:endParaRPr lang="fr-FR" sz="1800" kern="5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Développer un programme de recherche sur les gomphes de Loire</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a:effectLst/>
                          <a:latin typeface="Calibri"/>
                          <a:ea typeface="Lucida Sans Unicode"/>
                          <a:cs typeface="Calibri"/>
                        </a:rPr>
                        <a:t>AC4.3</a:t>
                      </a:r>
                      <a:endParaRPr lang="fr-FR" sz="1800" kern="5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dirty="0">
                          <a:effectLst/>
                          <a:latin typeface="Calibri"/>
                          <a:ea typeface="Lucida Sans Unicode"/>
                          <a:cs typeface="Calibri"/>
                        </a:rPr>
                        <a:t>Développer un programme de recherche sur </a:t>
                      </a:r>
                      <a:r>
                        <a:rPr lang="fr-FR" sz="1800" i="1" kern="50" dirty="0">
                          <a:effectLst/>
                          <a:latin typeface="Calibri"/>
                          <a:ea typeface="Lucida Sans Unicode"/>
                          <a:cs typeface="Calibri"/>
                        </a:rPr>
                        <a:t>Lestes macrostigma</a:t>
                      </a:r>
                      <a:endParaRPr lang="fr-FR" sz="1800" kern="50" dirty="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a:effectLst/>
                          <a:latin typeface="Calibri"/>
                          <a:ea typeface="Lucida Sans Unicode"/>
                          <a:cs typeface="Calibri"/>
                        </a:rPr>
                        <a:t>AC4.4</a:t>
                      </a:r>
                      <a:endParaRPr lang="fr-FR" sz="1800" kern="5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dirty="0">
                          <a:effectLst/>
                          <a:latin typeface="Calibri"/>
                          <a:ea typeface="Lucida Sans Unicode"/>
                          <a:cs typeface="Calibri"/>
                        </a:rPr>
                        <a:t>Mieux comprendre les exigences écologiques et la biologie d’</a:t>
                      </a:r>
                      <a:r>
                        <a:rPr lang="fr-FR" sz="1800" i="1" kern="50" dirty="0">
                          <a:effectLst/>
                          <a:latin typeface="Calibri"/>
                          <a:ea typeface="Lucida Sans Unicode"/>
                          <a:cs typeface="Calibri"/>
                        </a:rPr>
                        <a:t>Oxygastra</a:t>
                      </a:r>
                      <a:r>
                        <a:rPr lang="fr-FR" sz="1800" kern="50" dirty="0">
                          <a:effectLst/>
                          <a:latin typeface="Calibri"/>
                          <a:ea typeface="Lucida Sans Unicode"/>
                          <a:cs typeface="Calibri"/>
                        </a:rPr>
                        <a:t> </a:t>
                      </a:r>
                      <a:r>
                        <a:rPr lang="fr-FR" sz="1800" i="1" kern="50" dirty="0">
                          <a:effectLst/>
                          <a:latin typeface="Calibri"/>
                          <a:ea typeface="Lucida Sans Unicode"/>
                          <a:cs typeface="Calibri"/>
                        </a:rPr>
                        <a:t>curtisii</a:t>
                      </a:r>
                      <a:endParaRPr lang="fr-FR" sz="1800" kern="50" dirty="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2</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a:effectLst/>
                          <a:latin typeface="Calibri"/>
                          <a:ea typeface="Lucida Sans Unicode"/>
                          <a:cs typeface="Calibri"/>
                        </a:rPr>
                        <a:t>AC4.5</a:t>
                      </a:r>
                      <a:endParaRPr lang="fr-FR" sz="1800" kern="5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Etudier les anisoptères de rivières des Pays de la Loire</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a:effectLst/>
                          <a:latin typeface="Calibri"/>
                          <a:ea typeface="Lucida Sans Unicode"/>
                          <a:cs typeface="Calibri"/>
                        </a:rPr>
                        <a:t>AC4.6</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Etudier les petites communautés d’odonates des réseaux de mares</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2</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a:effectLst/>
                          <a:latin typeface="Calibri"/>
                          <a:ea typeface="Lucida Sans Unicode"/>
                          <a:cs typeface="Calibri"/>
                        </a:rPr>
                        <a:t>AC4.7</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Participer aux travaux d’évaluation de l’impact de la démoustication sur </a:t>
                      </a:r>
                      <a:r>
                        <a:rPr lang="fr-FR" sz="1800" i="1" kern="50">
                          <a:effectLst/>
                          <a:latin typeface="Calibri"/>
                          <a:ea typeface="Lucida Sans Unicode"/>
                          <a:cs typeface="Calibri"/>
                        </a:rPr>
                        <a:t>Lestes macrostigma</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bl>
          </a:graphicData>
        </a:graphic>
      </p:graphicFrame>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txBox="1">
            <a:spLocks/>
          </p:cNvSpPr>
          <p:nvPr/>
        </p:nvSpPr>
        <p:spPr>
          <a:xfrm>
            <a:off x="2261362" y="120986"/>
            <a:ext cx="658822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500" smtClean="0"/>
              <a:t>Amélioration des connaissances</a:t>
            </a:r>
            <a:endParaRPr lang="fr-FR" sz="3500" dirty="0"/>
          </a:p>
        </p:txBody>
      </p:sp>
    </p:spTree>
    <p:extLst>
      <p:ext uri="{BB962C8B-B14F-4D97-AF65-F5344CB8AC3E}">
        <p14:creationId xmlns:p14="http://schemas.microsoft.com/office/powerpoint/2010/main" val="1663692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11560" y="496127"/>
            <a:ext cx="7848872" cy="1152127"/>
          </a:xfrm>
          <a:prstGeom prst="rect">
            <a:avLst/>
          </a:prstGeom>
          <a:ln w="28575">
            <a:solidFill>
              <a:schemeClr val="accent6"/>
            </a:solidFill>
          </a:ln>
        </p:spPr>
        <p:txBody>
          <a:bodyPr vert="horz" lIns="91440" tIns="45720" rIns="91440" bIns="45720" rtlCol="0" anchor="ctr">
            <a:normAutofit/>
          </a:bodyPr>
          <a:lstStyle/>
          <a:p>
            <a:pPr algn="ctr">
              <a:spcBef>
                <a:spcPct val="0"/>
              </a:spcBef>
              <a:defRPr/>
            </a:pPr>
            <a:r>
              <a:rPr lang="fr-FR" sz="2800" b="1" noProof="0" dirty="0" smtClean="0"/>
              <a:t>Actualités du PNA Odonates en 2013</a:t>
            </a:r>
            <a:endParaRPr kumimoji="0" lang="fr-FR" sz="2800" b="1"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4" name="Ellipse 3"/>
          <p:cNvSpPr/>
          <p:nvPr/>
        </p:nvSpPr>
        <p:spPr>
          <a:xfrm rot="1055578">
            <a:off x="-1772220" y="-2501565"/>
            <a:ext cx="2553903" cy="798561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2060848"/>
            <a:ext cx="3810000" cy="3493008"/>
          </a:xfrm>
          <a:prstGeom prst="rect">
            <a:avLst/>
          </a:prstGeom>
        </p:spPr>
      </p:pic>
      <p:sp>
        <p:nvSpPr>
          <p:cNvPr id="9" name="ZoneTexte 8"/>
          <p:cNvSpPr txBox="1"/>
          <p:nvPr/>
        </p:nvSpPr>
        <p:spPr>
          <a:xfrm>
            <a:off x="1244378" y="5261996"/>
            <a:ext cx="1680268" cy="307777"/>
          </a:xfrm>
          <a:prstGeom prst="rect">
            <a:avLst/>
          </a:prstGeom>
          <a:noFill/>
        </p:spPr>
        <p:txBody>
          <a:bodyPr wrap="none" rtlCol="0">
            <a:spAutoFit/>
          </a:bodyPr>
          <a:lstStyle/>
          <a:p>
            <a:r>
              <a:rPr lang="fr-FR" sz="1400" dirty="0" smtClean="0"/>
              <a:t>Mise à jour 16.01.14</a:t>
            </a:r>
            <a:endParaRPr lang="fr-FR" sz="1400" dirty="0"/>
          </a:p>
        </p:txBody>
      </p:sp>
      <p:sp>
        <p:nvSpPr>
          <p:cNvPr id="3" name="Rectangle 2"/>
          <p:cNvSpPr/>
          <p:nvPr/>
        </p:nvSpPr>
        <p:spPr>
          <a:xfrm>
            <a:off x="4289268" y="4511240"/>
            <a:ext cx="4387188" cy="646331"/>
          </a:xfrm>
          <a:prstGeom prst="rect">
            <a:avLst/>
          </a:prstGeom>
        </p:spPr>
        <p:txBody>
          <a:bodyPr wrap="square">
            <a:spAutoFit/>
          </a:bodyPr>
          <a:lstStyle/>
          <a:p>
            <a:pPr lvl="0"/>
            <a:r>
              <a:rPr lang="fr-FR" b="1" dirty="0" smtClean="0"/>
              <a:t>Prochain Comité national de pilotage (4</a:t>
            </a:r>
            <a:r>
              <a:rPr lang="fr-FR" b="1" baseline="30000" dirty="0" smtClean="0"/>
              <a:t>ème</a:t>
            </a:r>
            <a:r>
              <a:rPr lang="fr-FR" b="1" dirty="0" smtClean="0"/>
              <a:t>)</a:t>
            </a:r>
            <a:r>
              <a:rPr lang="fr-FR" dirty="0" smtClean="0"/>
              <a:t> :</a:t>
            </a:r>
          </a:p>
          <a:p>
            <a:pPr lvl="0"/>
            <a:r>
              <a:rPr lang="fr-FR" dirty="0" smtClean="0"/>
              <a:t>16 septembre 2014</a:t>
            </a:r>
            <a:endParaRPr lang="fr-FR" dirty="0"/>
          </a:p>
        </p:txBody>
      </p:sp>
      <p:sp>
        <p:nvSpPr>
          <p:cNvPr id="7" name="ZoneTexte 6"/>
          <p:cNvSpPr txBox="1"/>
          <p:nvPr/>
        </p:nvSpPr>
        <p:spPr>
          <a:xfrm>
            <a:off x="4283968" y="2492896"/>
            <a:ext cx="4781950" cy="1200329"/>
          </a:xfrm>
          <a:prstGeom prst="rect">
            <a:avLst/>
          </a:prstGeom>
          <a:noFill/>
        </p:spPr>
        <p:txBody>
          <a:bodyPr wrap="none" rtlCol="0">
            <a:spAutoFit/>
          </a:bodyPr>
          <a:lstStyle/>
          <a:p>
            <a:r>
              <a:rPr lang="fr-FR" b="1" dirty="0"/>
              <a:t>21 </a:t>
            </a:r>
            <a:r>
              <a:rPr lang="fr-FR" dirty="0"/>
              <a:t>régions engagées </a:t>
            </a:r>
            <a:r>
              <a:rPr lang="fr-FR" b="1" dirty="0"/>
              <a:t>(95%)</a:t>
            </a:r>
          </a:p>
          <a:p>
            <a:pPr defTabSz="539750"/>
            <a:r>
              <a:rPr lang="fr-FR" b="1" dirty="0" smtClean="0"/>
              <a:t>	13 </a:t>
            </a:r>
            <a:r>
              <a:rPr lang="fr-FR" dirty="0" smtClean="0"/>
              <a:t>régions validées </a:t>
            </a:r>
            <a:r>
              <a:rPr lang="fr-FR" b="1" dirty="0" smtClean="0"/>
              <a:t>(57%)</a:t>
            </a:r>
          </a:p>
          <a:p>
            <a:pPr defTabSz="539750"/>
            <a:r>
              <a:rPr lang="fr-FR" b="1" dirty="0" smtClean="0"/>
              <a:t>	8 </a:t>
            </a:r>
            <a:r>
              <a:rPr lang="fr-FR" dirty="0" smtClean="0"/>
              <a:t>déclinaisons en cours de rédaction </a:t>
            </a:r>
            <a:r>
              <a:rPr lang="fr-FR" b="1" dirty="0" smtClean="0"/>
              <a:t>(38%)</a:t>
            </a:r>
          </a:p>
          <a:p>
            <a:r>
              <a:rPr lang="fr-FR" b="1" dirty="0" smtClean="0"/>
              <a:t>1 </a:t>
            </a:r>
            <a:r>
              <a:rPr lang="fr-FR" dirty="0" smtClean="0"/>
              <a:t>région en attente </a:t>
            </a:r>
            <a:r>
              <a:rPr lang="fr-FR" b="1" dirty="0" smtClean="0"/>
              <a:t>(5%)</a:t>
            </a:r>
            <a:endParaRPr lang="fr-FR" dirty="0"/>
          </a:p>
        </p:txBody>
      </p:sp>
      <p:pic>
        <p:nvPicPr>
          <p:cNvPr id="10" name="Picture 3" descr="C:\Users\Raphaelle\Documents\Maculinea\logo-couleur-opie.jpg"/>
          <p:cNvPicPr>
            <a:picLocks noChangeAspect="1" noChangeArrowheads="1"/>
          </p:cNvPicPr>
          <p:nvPr/>
        </p:nvPicPr>
        <p:blipFill>
          <a:blip r:embed="rId3" cstate="print">
            <a:clrChange>
              <a:clrFrom>
                <a:srgbClr val="FFFFFF"/>
              </a:clrFrom>
              <a:clrTo>
                <a:srgbClr val="FFFFFF">
                  <a:alpha val="0"/>
                </a:srgbClr>
              </a:clrTo>
            </a:clrChange>
            <a:lum bright="100000"/>
          </a:blip>
          <a:srcRect/>
          <a:stretch>
            <a:fillRect/>
          </a:stretch>
        </p:blipFill>
        <p:spPr bwMode="auto">
          <a:xfrm>
            <a:off x="-25395" y="46898"/>
            <a:ext cx="1079500" cy="688975"/>
          </a:xfrm>
          <a:prstGeom prst="rect">
            <a:avLst/>
          </a:prstGeom>
          <a:noFill/>
        </p:spPr>
      </p:pic>
      <p:pic>
        <p:nvPicPr>
          <p:cNvPr id="11" name="Picture 2"/>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0" y="836712"/>
            <a:ext cx="854482" cy="738618"/>
          </a:xfrm>
          <a:prstGeom prst="rect">
            <a:avLst/>
          </a:prstGeom>
          <a:noFill/>
          <a:ln w="9525">
            <a:noFill/>
            <a:miter lim="800000"/>
            <a:headEnd/>
            <a:tailEnd/>
          </a:ln>
        </p:spPr>
      </p:pic>
    </p:spTree>
    <p:extLst>
      <p:ext uri="{BB962C8B-B14F-4D97-AF65-F5344CB8AC3E}">
        <p14:creationId xmlns:p14="http://schemas.microsoft.com/office/powerpoint/2010/main" val="37865685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a:spLocks noGrp="1"/>
          </p:cNvSpPr>
          <p:nvPr>
            <p:ph type="title"/>
          </p:nvPr>
        </p:nvSpPr>
        <p:spPr>
          <a:xfrm>
            <a:off x="2261362" y="120986"/>
            <a:ext cx="6588224" cy="720080"/>
          </a:xfrm>
        </p:spPr>
        <p:txBody>
          <a:bodyPr>
            <a:noAutofit/>
          </a:bodyPr>
          <a:lstStyle/>
          <a:p>
            <a:r>
              <a:rPr lang="fr-FR" sz="3500" dirty="0"/>
              <a:t>A</a:t>
            </a:r>
            <a:r>
              <a:rPr lang="fr-FR" sz="3500" dirty="0" smtClean="0"/>
              <a:t>mélioration des connaissances</a:t>
            </a:r>
            <a:endParaRPr lang="fr-FR" sz="3500" dirty="0"/>
          </a:p>
        </p:txBody>
      </p:sp>
      <p:sp>
        <p:nvSpPr>
          <p:cNvPr id="2" name="ZoneTexte 1"/>
          <p:cNvSpPr txBox="1"/>
          <p:nvPr/>
        </p:nvSpPr>
        <p:spPr>
          <a:xfrm>
            <a:off x="611560" y="1124744"/>
            <a:ext cx="8532440" cy="3600986"/>
          </a:xfrm>
          <a:prstGeom prst="rect">
            <a:avLst/>
          </a:prstGeom>
          <a:noFill/>
        </p:spPr>
        <p:txBody>
          <a:bodyPr wrap="square" rtlCol="0">
            <a:spAutoFit/>
          </a:bodyPr>
          <a:lstStyle/>
          <a:p>
            <a:r>
              <a:rPr lang="fr-FR" sz="2400" i="1" dirty="0" smtClean="0"/>
              <a:t>Exemples d'actions en cours, en application de AC4 :</a:t>
            </a:r>
          </a:p>
          <a:p>
            <a:endParaRPr lang="fr-FR" sz="2400" dirty="0" smtClean="0"/>
          </a:p>
          <a:p>
            <a:r>
              <a:rPr lang="fr-FR" sz="2000" dirty="0" smtClean="0"/>
              <a:t>	Elaboration d'un protocole standardisé de suivi pour l'évaluation des 	populations ligériennes de gomphes</a:t>
            </a:r>
          </a:p>
          <a:p>
            <a:endParaRPr lang="fr-FR" sz="2000" dirty="0"/>
          </a:p>
          <a:p>
            <a:endParaRPr lang="fr-FR" sz="2000" dirty="0" smtClean="0"/>
          </a:p>
          <a:p>
            <a:endParaRPr lang="fr-FR" sz="2000" dirty="0" smtClean="0"/>
          </a:p>
          <a:p>
            <a:pPr marL="285750" indent="-285750">
              <a:buFontTx/>
              <a:buChar char="-"/>
            </a:pPr>
            <a:endParaRPr lang="fr-FR" sz="2000" dirty="0" smtClean="0"/>
          </a:p>
          <a:p>
            <a:pPr marL="285750" indent="-285750">
              <a:buFontTx/>
              <a:buChar char="-"/>
            </a:pPr>
            <a:endParaRPr lang="fr-FR" sz="2000" dirty="0" smtClean="0"/>
          </a:p>
          <a:p>
            <a:r>
              <a:rPr lang="fr-FR" sz="2000" dirty="0" smtClean="0"/>
              <a:t>	Etude des cortèges d'anisoptères des rivières des Pays de la Loire</a:t>
            </a:r>
          </a:p>
          <a:p>
            <a:pPr marL="285750" indent="-285750">
              <a:buFontTx/>
              <a:buChar char="-"/>
            </a:pPr>
            <a:endParaRPr lang="fr-FR" sz="2000" dirty="0"/>
          </a:p>
        </p:txBody>
      </p:sp>
      <p:pic>
        <p:nvPicPr>
          <p:cNvPr id="2050" name="Picture 2" descr="http://www.cen-centre.org/fichiers/images/Logos/reserve-val-de-loir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2616" y="2534434"/>
            <a:ext cx="1167011" cy="82902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2712900"/>
            <a:ext cx="1504936" cy="421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1" y="2427391"/>
            <a:ext cx="1440160" cy="8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Conservatoires d'espaces nature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648" y="2645094"/>
            <a:ext cx="1950405" cy="7118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0225" y="4733528"/>
            <a:ext cx="1296988" cy="6842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0088" y="4581128"/>
            <a:ext cx="590550" cy="11255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0813" y="4628753"/>
            <a:ext cx="1008062" cy="1004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5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0313" y="4625578"/>
            <a:ext cx="1008062" cy="10080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85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6938" y="4785916"/>
            <a:ext cx="2519362" cy="7762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8991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983474" y="1187460"/>
            <a:ext cx="4572000" cy="369332"/>
          </a:xfrm>
          <a:prstGeom prst="rect">
            <a:avLst/>
          </a:prstGeom>
        </p:spPr>
        <p:txBody>
          <a:bodyPr>
            <a:spAutoFit/>
          </a:bodyPr>
          <a:lstStyle/>
          <a:p>
            <a:pPr algn="just"/>
            <a:endParaRPr lang="fr-FR" b="1" dirty="0" smtClean="0"/>
          </a:p>
        </p:txBody>
      </p:sp>
      <p:sp>
        <p:nvSpPr>
          <p:cNvPr id="8" name="Rectangle 1"/>
          <p:cNvSpPr>
            <a:spLocks noChangeArrowheads="1"/>
          </p:cNvSpPr>
          <p:nvPr/>
        </p:nvSpPr>
        <p:spPr bwMode="auto">
          <a:xfrm>
            <a:off x="2030413"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01663"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1"/>
          <p:cNvSpPr/>
          <p:nvPr/>
        </p:nvSpPr>
        <p:spPr>
          <a:xfrm>
            <a:off x="755576" y="980728"/>
            <a:ext cx="7992888" cy="707886"/>
          </a:xfrm>
          <a:prstGeom prst="rect">
            <a:avLst/>
          </a:prstGeom>
        </p:spPr>
        <p:txBody>
          <a:bodyPr wrap="square">
            <a:spAutoFit/>
          </a:bodyPr>
          <a:lstStyle/>
          <a:p>
            <a:pPr algn="just"/>
            <a:r>
              <a:rPr lang="fr-FR" sz="2000" b="1" i="1" dirty="0" smtClean="0"/>
              <a:t>GC8 : "prise en compte des espèces dans les stratégies, politiques et procédures publiques"</a:t>
            </a:r>
          </a:p>
        </p:txBody>
      </p:sp>
      <p:sp>
        <p:nvSpPr>
          <p:cNvPr id="3" name="Rectangle 1"/>
          <p:cNvSpPr>
            <a:spLocks noChangeArrowheads="1"/>
          </p:cNvSpPr>
          <p:nvPr/>
        </p:nvSpPr>
        <p:spPr bwMode="auto">
          <a:xfrm>
            <a:off x="2125663" y="1431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1300"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1"/>
          <p:cNvSpPr>
            <a:spLocks noChangeArrowheads="1"/>
          </p:cNvSpPr>
          <p:nvPr/>
        </p:nvSpPr>
        <p:spPr bwMode="auto">
          <a:xfrm>
            <a:off x="2746375" y="1089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52400"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2081487620"/>
              </p:ext>
            </p:extLst>
          </p:nvPr>
        </p:nvGraphicFramePr>
        <p:xfrm>
          <a:off x="827585" y="1936976"/>
          <a:ext cx="7992887" cy="3796279"/>
        </p:xfrm>
        <a:graphic>
          <a:graphicData uri="http://schemas.openxmlformats.org/drawingml/2006/table">
            <a:tbl>
              <a:tblPr firstRow="1" firstCol="1" lastRow="1" lastCol="1" bandRow="1" bandCol="1">
                <a:tableStyleId>{5C22544A-7EE6-4342-B048-85BDC9FD1C3A}</a:tableStyleId>
              </a:tblPr>
              <a:tblGrid>
                <a:gridCol w="1991555"/>
                <a:gridCol w="6001332"/>
              </a:tblGrid>
              <a:tr h="3796279">
                <a:tc>
                  <a:txBody>
                    <a:bodyPr/>
                    <a:lstStyle/>
                    <a:p>
                      <a:pPr>
                        <a:spcBef>
                          <a:spcPts val="300"/>
                        </a:spcBef>
                        <a:spcAft>
                          <a:spcPts val="0"/>
                        </a:spcAft>
                      </a:pPr>
                      <a:r>
                        <a:rPr lang="fr-FR" sz="1800" kern="50" dirty="0">
                          <a:effectLst/>
                        </a:rPr>
                        <a:t>Rappel des constats et des enjeux</a:t>
                      </a:r>
                      <a:endParaRPr lang="fr-FR" sz="1800" kern="50" dirty="0">
                        <a:effectLst/>
                        <a:latin typeface="Times New Roman"/>
                        <a:ea typeface="Lucida Sans Unicode"/>
                        <a:cs typeface="Mangal"/>
                      </a:endParaRPr>
                    </a:p>
                  </a:txBody>
                  <a:tcPr marL="68580" marR="68580" marT="0" marB="0"/>
                </a:tc>
                <a:tc>
                  <a:txBody>
                    <a:bodyPr/>
                    <a:lstStyle/>
                    <a:p>
                      <a:pPr marL="342900" lvl="0" indent="-342900" algn="just" fontAlgn="base">
                        <a:spcAft>
                          <a:spcPts val="0"/>
                        </a:spcAft>
                        <a:buFont typeface="Symbol"/>
                        <a:buChar char=""/>
                      </a:pPr>
                      <a:r>
                        <a:rPr lang="fr-FR" sz="1800" kern="50" dirty="0">
                          <a:effectLst/>
                        </a:rPr>
                        <a:t>Certains odonates peuvent servir de « supports » dans le cadre de l’élaboration de stratégies et de politiques publiques : SRCE/TVB, SCAP</a:t>
                      </a:r>
                    </a:p>
                    <a:p>
                      <a:pPr marL="342900" lvl="0" indent="-342900" algn="just" fontAlgn="base">
                        <a:spcAft>
                          <a:spcPts val="0"/>
                        </a:spcAft>
                        <a:buFont typeface="Symbol"/>
                        <a:buChar char=""/>
                      </a:pPr>
                      <a:r>
                        <a:rPr lang="fr-FR" sz="1800" kern="50" dirty="0">
                          <a:effectLst/>
                        </a:rPr>
                        <a:t>Les </a:t>
                      </a:r>
                      <a:r>
                        <a:rPr lang="fr-FR" sz="1800" kern="50" dirty="0" smtClean="0">
                          <a:effectLst/>
                        </a:rPr>
                        <a:t>odonates ne sont pas toujours correctement </a:t>
                      </a:r>
                      <a:r>
                        <a:rPr lang="fr-FR" sz="1800" kern="50" dirty="0">
                          <a:effectLst/>
                        </a:rPr>
                        <a:t>pris en compte dans les procédures administratives d’avis et </a:t>
                      </a:r>
                      <a:r>
                        <a:rPr lang="fr-FR" sz="1800" kern="50" dirty="0" smtClean="0">
                          <a:effectLst/>
                        </a:rPr>
                        <a:t>d’autorisation (même les spp. protégées).</a:t>
                      </a:r>
                      <a:endParaRPr lang="fr-FR" sz="1800" kern="50" dirty="0">
                        <a:effectLst/>
                      </a:endParaRPr>
                    </a:p>
                    <a:p>
                      <a:pPr marL="342900" lvl="0" indent="-342900" algn="just" fontAlgn="base">
                        <a:spcAft>
                          <a:spcPts val="0"/>
                        </a:spcAft>
                        <a:buFont typeface="Symbol"/>
                        <a:buChar char=""/>
                      </a:pPr>
                      <a:r>
                        <a:rPr lang="fr-FR" sz="1800" kern="50" dirty="0" smtClean="0">
                          <a:effectLst/>
                        </a:rPr>
                        <a:t>Les </a:t>
                      </a:r>
                      <a:r>
                        <a:rPr lang="fr-FR" sz="1800" kern="50" dirty="0">
                          <a:effectLst/>
                        </a:rPr>
                        <a:t>odonates concernés </a:t>
                      </a:r>
                      <a:r>
                        <a:rPr lang="fr-FR" sz="1800" kern="50" dirty="0" smtClean="0">
                          <a:effectLst/>
                        </a:rPr>
                        <a:t>méritent d'être </a:t>
                      </a:r>
                      <a:r>
                        <a:rPr lang="fr-FR" sz="1800" kern="50" dirty="0">
                          <a:effectLst/>
                        </a:rPr>
                        <a:t>pris en considération en </a:t>
                      </a:r>
                      <a:r>
                        <a:rPr lang="fr-FR" sz="1800" kern="50" dirty="0" smtClean="0">
                          <a:effectLst/>
                        </a:rPr>
                        <a:t>priorité dans le cadre de la création d'un CREN.</a:t>
                      </a:r>
                      <a:endParaRPr lang="fr-FR" sz="1800" kern="50" dirty="0">
                        <a:effectLst/>
                      </a:endParaRPr>
                    </a:p>
                    <a:p>
                      <a:pPr marL="342900" lvl="0" indent="-342900" algn="just" fontAlgn="base">
                        <a:spcAft>
                          <a:spcPts val="0"/>
                        </a:spcAft>
                        <a:buFont typeface="Symbol"/>
                        <a:buChar char=""/>
                      </a:pPr>
                      <a:r>
                        <a:rPr lang="fr-FR" sz="1800" kern="50" dirty="0" smtClean="0">
                          <a:effectLst/>
                        </a:rPr>
                        <a:t>Ils doivent aussi être mieux pris </a:t>
                      </a:r>
                      <a:r>
                        <a:rPr lang="fr-FR" sz="1800" kern="50" dirty="0">
                          <a:effectLst/>
                        </a:rPr>
                        <a:t>en considération par les gestionnaires </a:t>
                      </a:r>
                      <a:r>
                        <a:rPr lang="fr-FR" sz="1800" kern="50" dirty="0" smtClean="0">
                          <a:effectLst/>
                        </a:rPr>
                        <a:t>d'espaces soumis </a:t>
                      </a:r>
                      <a:r>
                        <a:rPr lang="fr-FR" sz="1800" kern="50" dirty="0">
                          <a:effectLst/>
                        </a:rPr>
                        <a:t>à plan de gestion</a:t>
                      </a:r>
                    </a:p>
                    <a:p>
                      <a:pPr marL="342900" lvl="0" indent="-342900" algn="just" fontAlgn="base">
                        <a:spcAft>
                          <a:spcPts val="0"/>
                        </a:spcAft>
                        <a:buFont typeface="Symbol"/>
                        <a:buChar char=""/>
                      </a:pPr>
                      <a:r>
                        <a:rPr lang="fr-FR" sz="1800" kern="50" dirty="0">
                          <a:effectLst/>
                        </a:rPr>
                        <a:t>Nous ne disposons pas de liste rouge dans la région et la liste des espèces déterminantes ZNIEFF serait à revoir.</a:t>
                      </a:r>
                      <a:endParaRPr lang="fr-FR" sz="1800" kern="50" dirty="0">
                        <a:effectLst/>
                        <a:latin typeface="Times New Roman"/>
                        <a:ea typeface="Lucida Sans Unicode"/>
                        <a:cs typeface="Mangal"/>
                      </a:endParaRPr>
                    </a:p>
                  </a:txBody>
                  <a:tcPr marL="68580" marR="68580" marT="0" marB="0" anchor="ctr"/>
                </a:tc>
              </a:tr>
            </a:tbl>
          </a:graphicData>
        </a:graphic>
      </p:graphicFrame>
      <p:sp>
        <p:nvSpPr>
          <p:cNvPr id="13" name="Rectangle 1"/>
          <p:cNvSpPr>
            <a:spLocks noChangeArrowheads="1"/>
          </p:cNvSpPr>
          <p:nvPr/>
        </p:nvSpPr>
        <p:spPr bwMode="auto">
          <a:xfrm>
            <a:off x="1622425" y="26749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14"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1"/>
          <p:cNvSpPr txBox="1">
            <a:spLocks/>
          </p:cNvSpPr>
          <p:nvPr/>
        </p:nvSpPr>
        <p:spPr>
          <a:xfrm>
            <a:off x="2261362" y="120986"/>
            <a:ext cx="658822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500" dirty="0" smtClean="0"/>
              <a:t>Gestion et conservation</a:t>
            </a:r>
            <a:endParaRPr lang="fr-FR" sz="3500" dirty="0"/>
          </a:p>
        </p:txBody>
      </p:sp>
    </p:spTree>
    <p:extLst>
      <p:ext uri="{BB962C8B-B14F-4D97-AF65-F5344CB8AC3E}">
        <p14:creationId xmlns:p14="http://schemas.microsoft.com/office/powerpoint/2010/main" val="11736869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6" name="Tableau 5"/>
          <p:cNvGraphicFramePr>
            <a:graphicFrameLocks noGrp="1"/>
          </p:cNvGraphicFramePr>
          <p:nvPr>
            <p:extLst>
              <p:ext uri="{D42A27DB-BD31-4B8C-83A1-F6EECF244321}">
                <p14:modId xmlns:p14="http://schemas.microsoft.com/office/powerpoint/2010/main" val="3048191787"/>
              </p:ext>
            </p:extLst>
          </p:nvPr>
        </p:nvGraphicFramePr>
        <p:xfrm>
          <a:off x="323529" y="1146656"/>
          <a:ext cx="8496943" cy="4226560"/>
        </p:xfrm>
        <a:graphic>
          <a:graphicData uri="http://schemas.openxmlformats.org/drawingml/2006/table">
            <a:tbl>
              <a:tblPr firstRow="1" bandRow="1">
                <a:tableStyleId>{5C22544A-7EE6-4342-B048-85BDC9FD1C3A}</a:tableStyleId>
              </a:tblPr>
              <a:tblGrid>
                <a:gridCol w="1127144"/>
                <a:gridCol w="6361687"/>
                <a:gridCol w="1008112"/>
              </a:tblGrid>
              <a:tr h="370840">
                <a:tc>
                  <a:txBody>
                    <a:bodyPr/>
                    <a:lstStyle/>
                    <a:p>
                      <a:pPr algn="ctr"/>
                      <a:r>
                        <a:rPr lang="fr-FR" sz="1800" dirty="0" smtClean="0"/>
                        <a:t>id</a:t>
                      </a:r>
                      <a:endParaRPr lang="fr-FR" sz="1800" dirty="0"/>
                    </a:p>
                  </a:txBody>
                  <a:tcPr/>
                </a:tc>
                <a:tc>
                  <a:txBody>
                    <a:bodyPr/>
                    <a:lstStyle/>
                    <a:p>
                      <a:pPr algn="ctr"/>
                      <a:r>
                        <a:rPr lang="fr-FR" sz="1800" dirty="0" smtClean="0"/>
                        <a:t>Intitulé</a:t>
                      </a:r>
                      <a:endParaRPr lang="fr-FR" sz="1800" dirty="0"/>
                    </a:p>
                  </a:txBody>
                  <a:tcPr/>
                </a:tc>
                <a:tc>
                  <a:txBody>
                    <a:bodyPr/>
                    <a:lstStyle/>
                    <a:p>
                      <a:pPr algn="ctr"/>
                      <a:r>
                        <a:rPr lang="fr-FR" sz="1800" dirty="0" smtClean="0"/>
                        <a:t>priorité</a:t>
                      </a:r>
                      <a:endParaRPr lang="fr-FR" sz="1800" dirty="0"/>
                    </a:p>
                  </a:txBody>
                  <a:tcPr/>
                </a:tc>
              </a:tr>
              <a:tr h="370840">
                <a:tc>
                  <a:txBody>
                    <a:bodyPr/>
                    <a:lstStyle/>
                    <a:p>
                      <a:pPr algn="ctr">
                        <a:spcAft>
                          <a:spcPts val="0"/>
                        </a:spcAft>
                      </a:pPr>
                      <a:r>
                        <a:rPr lang="fr-FR" sz="1800" kern="50" dirty="0" smtClean="0">
                          <a:effectLst/>
                          <a:latin typeface="Calibri"/>
                          <a:ea typeface="Lucida Sans Unicode"/>
                          <a:cs typeface="Calibri"/>
                        </a:rPr>
                        <a:t>GC8.1</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Informer les services instructeurs</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smtClean="0">
                          <a:effectLst/>
                          <a:latin typeface="Calibri"/>
                          <a:ea typeface="Lucida Sans Unicode"/>
                          <a:cs typeface="Calibri"/>
                        </a:rPr>
                        <a:t>GC8.2</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Promouvoir une meilleure prise en compte dans les études d’impacts</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smtClean="0">
                          <a:effectLst/>
                          <a:latin typeface="Calibri"/>
                          <a:ea typeface="Lucida Sans Unicode"/>
                          <a:cs typeface="Calibri"/>
                        </a:rPr>
                        <a:t>GC8.3</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Faire le bilan des lacunes de la base ZNIEFF et la mettre à niveau</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smtClean="0">
                          <a:effectLst/>
                          <a:latin typeface="Calibri"/>
                          <a:ea typeface="Lucida Sans Unicode"/>
                          <a:cs typeface="Calibri"/>
                        </a:rPr>
                        <a:t>GC8.4</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Intégrer les espèces du plan dans les stratégies et schémas de prise en compte de la biodiversité</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smtClean="0">
                          <a:effectLst/>
                          <a:latin typeface="Calibri"/>
                          <a:ea typeface="Lucida Sans Unicode"/>
                          <a:cs typeface="Calibri"/>
                        </a:rPr>
                        <a:t>GC8.5</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Participer au Conseil Scientifique et/ou au Comité de gestion du futur Conservatoire Régional d’Espaces Naturels</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2</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smtClean="0">
                          <a:effectLst/>
                          <a:latin typeface="Calibri"/>
                          <a:ea typeface="Lucida Sans Unicode"/>
                          <a:cs typeface="Calibri"/>
                        </a:rPr>
                        <a:t>GC8.6</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Accompagner les structures gestionnaires d’espaces dans l’élaboration de leur plan de gestion</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2</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smtClean="0">
                          <a:effectLst/>
                          <a:latin typeface="Calibri"/>
                          <a:ea typeface="Lucida Sans Unicode"/>
                          <a:cs typeface="Calibri"/>
                        </a:rPr>
                        <a:t>GC8.7</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Elaborer une liste d’espèces prioritaires en Pays de la Loire</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2</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smtClean="0">
                          <a:effectLst/>
                          <a:latin typeface="Calibri"/>
                          <a:ea typeface="Lucida Sans Unicode"/>
                          <a:cs typeface="Calibri"/>
                        </a:rPr>
                        <a:t>GC9.1</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Accompagner les programmes régionaux et locaux de suivis et de lutte contre les écrevisses invasives</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2</a:t>
                      </a:r>
                      <a:endParaRPr lang="fr-FR" sz="1800" kern="50" dirty="0">
                        <a:effectLst/>
                        <a:latin typeface="Times New Roman"/>
                        <a:ea typeface="Lucida Sans Unicode"/>
                        <a:cs typeface="Mangal"/>
                      </a:endParaRPr>
                    </a:p>
                  </a:txBody>
                  <a:tcPr marL="68580" marR="68580" marT="0" marB="0" anchor="ctr"/>
                </a:tc>
              </a:tr>
            </a:tbl>
          </a:graphicData>
        </a:graphic>
      </p:graphicFrame>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txBox="1">
            <a:spLocks/>
          </p:cNvSpPr>
          <p:nvPr/>
        </p:nvSpPr>
        <p:spPr>
          <a:xfrm>
            <a:off x="2261362" y="120986"/>
            <a:ext cx="658822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500" dirty="0" smtClean="0"/>
              <a:t>Gestion et conservation</a:t>
            </a:r>
            <a:endParaRPr lang="fr-FR" sz="3500" dirty="0"/>
          </a:p>
        </p:txBody>
      </p:sp>
    </p:spTree>
    <p:extLst>
      <p:ext uri="{BB962C8B-B14F-4D97-AF65-F5344CB8AC3E}">
        <p14:creationId xmlns:p14="http://schemas.microsoft.com/office/powerpoint/2010/main" val="28518803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a:spLocks noGrp="1"/>
          </p:cNvSpPr>
          <p:nvPr>
            <p:ph type="title"/>
          </p:nvPr>
        </p:nvSpPr>
        <p:spPr>
          <a:xfrm>
            <a:off x="2261362" y="120986"/>
            <a:ext cx="6588224" cy="720080"/>
          </a:xfrm>
        </p:spPr>
        <p:txBody>
          <a:bodyPr>
            <a:noAutofit/>
          </a:bodyPr>
          <a:lstStyle/>
          <a:p>
            <a:r>
              <a:rPr lang="fr-FR" sz="3500" dirty="0"/>
              <a:t>A</a:t>
            </a:r>
            <a:r>
              <a:rPr lang="fr-FR" sz="3500" dirty="0" smtClean="0"/>
              <a:t>mélioration des connaissances</a:t>
            </a:r>
            <a:endParaRPr lang="fr-FR" sz="3500" dirty="0"/>
          </a:p>
        </p:txBody>
      </p:sp>
      <p:sp>
        <p:nvSpPr>
          <p:cNvPr id="2" name="ZoneTexte 1"/>
          <p:cNvSpPr txBox="1"/>
          <p:nvPr/>
        </p:nvSpPr>
        <p:spPr>
          <a:xfrm>
            <a:off x="611560" y="1406386"/>
            <a:ext cx="8532440" cy="1569660"/>
          </a:xfrm>
          <a:prstGeom prst="rect">
            <a:avLst/>
          </a:prstGeom>
          <a:noFill/>
        </p:spPr>
        <p:txBody>
          <a:bodyPr wrap="square" rtlCol="0">
            <a:spAutoFit/>
          </a:bodyPr>
          <a:lstStyle/>
          <a:p>
            <a:r>
              <a:rPr lang="fr-FR" sz="2400" i="1" dirty="0" smtClean="0"/>
              <a:t>Exemples d'actions en cours, en application de GC8 :</a:t>
            </a:r>
          </a:p>
          <a:p>
            <a:endParaRPr lang="fr-FR" sz="2400" dirty="0" smtClean="0"/>
          </a:p>
          <a:p>
            <a:r>
              <a:rPr lang="fr-FR" sz="2000" dirty="0" smtClean="0"/>
              <a:t>	</a:t>
            </a:r>
            <a:r>
              <a:rPr lang="fr-FR" sz="2400" dirty="0" smtClean="0"/>
              <a:t>Elaboration d'une </a:t>
            </a:r>
            <a:r>
              <a:rPr lang="fr-FR" sz="2400" b="1" dirty="0" smtClean="0"/>
              <a:t>doctrine régionale </a:t>
            </a:r>
            <a:r>
              <a:rPr lang="fr-FR" sz="2400" dirty="0" smtClean="0"/>
              <a:t>pour une </a:t>
            </a:r>
            <a:r>
              <a:rPr lang="fr-FR" sz="2400" dirty="0"/>
              <a:t>meilleure prise en compte des odonates dans les procédures </a:t>
            </a:r>
            <a:r>
              <a:rPr lang="fr-FR" sz="2400" dirty="0" smtClean="0"/>
              <a:t>réglementaires</a:t>
            </a:r>
            <a:endParaRPr lang="fr-FR" sz="2400" dirty="0"/>
          </a:p>
        </p:txBody>
      </p:sp>
      <p:pic>
        <p:nvPicPr>
          <p:cNvPr id="21"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333690"/>
            <a:ext cx="1998999" cy="119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vendee.lpo.fr/userfiles/image/logos/collectivites%20et%20administrations/Dreal_Loire%20HD_redu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8139" y="3152553"/>
            <a:ext cx="1224318" cy="156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6167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983474" y="1187460"/>
            <a:ext cx="4572000" cy="369332"/>
          </a:xfrm>
          <a:prstGeom prst="rect">
            <a:avLst/>
          </a:prstGeom>
        </p:spPr>
        <p:txBody>
          <a:bodyPr>
            <a:spAutoFit/>
          </a:bodyPr>
          <a:lstStyle/>
          <a:p>
            <a:pPr algn="just"/>
            <a:endParaRPr lang="fr-FR" b="1" dirty="0" smtClean="0"/>
          </a:p>
        </p:txBody>
      </p:sp>
      <p:sp>
        <p:nvSpPr>
          <p:cNvPr id="8" name="Rectangle 1"/>
          <p:cNvSpPr>
            <a:spLocks noChangeArrowheads="1"/>
          </p:cNvSpPr>
          <p:nvPr/>
        </p:nvSpPr>
        <p:spPr bwMode="auto">
          <a:xfrm>
            <a:off x="2030413"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01663"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1"/>
          <p:cNvSpPr/>
          <p:nvPr/>
        </p:nvSpPr>
        <p:spPr>
          <a:xfrm>
            <a:off x="755576" y="980728"/>
            <a:ext cx="7992888" cy="400110"/>
          </a:xfrm>
          <a:prstGeom prst="rect">
            <a:avLst/>
          </a:prstGeom>
        </p:spPr>
        <p:txBody>
          <a:bodyPr wrap="square">
            <a:spAutoFit/>
          </a:bodyPr>
          <a:lstStyle/>
          <a:p>
            <a:pPr algn="just"/>
            <a:r>
              <a:rPr lang="fr-FR" sz="2000" b="1" i="1" dirty="0" smtClean="0"/>
              <a:t>GC7 : "conserver des habitats favorables pour les espèces à forts enjeux"</a:t>
            </a:r>
          </a:p>
        </p:txBody>
      </p:sp>
      <p:sp>
        <p:nvSpPr>
          <p:cNvPr id="7" name="Rectangle 1"/>
          <p:cNvSpPr>
            <a:spLocks noChangeArrowheads="1"/>
          </p:cNvSpPr>
          <p:nvPr/>
        </p:nvSpPr>
        <p:spPr bwMode="auto">
          <a:xfrm>
            <a:off x="2746375" y="1089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52400"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2486238074"/>
              </p:ext>
            </p:extLst>
          </p:nvPr>
        </p:nvGraphicFramePr>
        <p:xfrm>
          <a:off x="179512" y="1466388"/>
          <a:ext cx="8784976" cy="4986948"/>
        </p:xfrm>
        <a:graphic>
          <a:graphicData uri="http://schemas.openxmlformats.org/drawingml/2006/table">
            <a:tbl>
              <a:tblPr firstRow="1" firstCol="1" lastRow="1" lastCol="1" bandRow="1" bandCol="1">
                <a:tableStyleId>{5C22544A-7EE6-4342-B048-85BDC9FD1C3A}</a:tableStyleId>
              </a:tblPr>
              <a:tblGrid>
                <a:gridCol w="2188917"/>
                <a:gridCol w="6596059"/>
              </a:tblGrid>
              <a:tr h="4986948">
                <a:tc>
                  <a:txBody>
                    <a:bodyPr/>
                    <a:lstStyle/>
                    <a:p>
                      <a:pPr>
                        <a:spcBef>
                          <a:spcPts val="300"/>
                        </a:spcBef>
                        <a:spcAft>
                          <a:spcPts val="0"/>
                        </a:spcAft>
                      </a:pPr>
                      <a:endParaRPr lang="fr-FR" sz="1700" kern="50" dirty="0" smtClean="0">
                        <a:effectLst/>
                      </a:endParaRPr>
                    </a:p>
                    <a:p>
                      <a:pPr>
                        <a:spcBef>
                          <a:spcPts val="300"/>
                        </a:spcBef>
                        <a:spcAft>
                          <a:spcPts val="0"/>
                        </a:spcAft>
                      </a:pPr>
                      <a:r>
                        <a:rPr lang="fr-FR" sz="1700" kern="50" dirty="0" smtClean="0">
                          <a:effectLst/>
                        </a:rPr>
                        <a:t>Rappel </a:t>
                      </a:r>
                      <a:r>
                        <a:rPr lang="fr-FR" sz="1700" kern="50" dirty="0">
                          <a:effectLst/>
                        </a:rPr>
                        <a:t>des constats et des enjeux</a:t>
                      </a:r>
                      <a:endParaRPr lang="fr-FR" sz="1700" kern="50" dirty="0">
                        <a:effectLst/>
                        <a:latin typeface="Times New Roman"/>
                        <a:ea typeface="Lucida Sans Unicode"/>
                        <a:cs typeface="Mangal"/>
                      </a:endParaRPr>
                    </a:p>
                  </a:txBody>
                  <a:tcPr marL="43519" marR="43519" marT="0" marB="0"/>
                </a:tc>
                <a:tc>
                  <a:txBody>
                    <a:bodyPr/>
                    <a:lstStyle/>
                    <a:p>
                      <a:pPr marL="258763" lvl="2" indent="-228600" algn="just" fontAlgn="base">
                        <a:spcAft>
                          <a:spcPts val="0"/>
                        </a:spcAft>
                        <a:buFont typeface="Symbol"/>
                        <a:buChar char=""/>
                        <a:tabLst>
                          <a:tab pos="241935" algn="l"/>
                        </a:tabLst>
                      </a:pPr>
                      <a:r>
                        <a:rPr lang="fr-FR" sz="1700" u="sng" kern="50" dirty="0">
                          <a:effectLst/>
                        </a:rPr>
                        <a:t>Habitats saumâtres</a:t>
                      </a:r>
                      <a:r>
                        <a:rPr lang="fr-FR" sz="1700" kern="50" dirty="0">
                          <a:effectLst/>
                        </a:rPr>
                        <a:t> : </a:t>
                      </a:r>
                      <a:r>
                        <a:rPr lang="fr-FR" sz="1700" kern="50" dirty="0" smtClean="0">
                          <a:effectLst/>
                        </a:rPr>
                        <a:t>il </a:t>
                      </a:r>
                      <a:r>
                        <a:rPr lang="fr-FR" sz="1700" kern="50" dirty="0">
                          <a:effectLst/>
                        </a:rPr>
                        <a:t>est donc indispensable de considérer aussi </a:t>
                      </a:r>
                      <a:r>
                        <a:rPr lang="fr-FR" sz="1700" kern="50" dirty="0" smtClean="0">
                          <a:effectLst/>
                        </a:rPr>
                        <a:t>la </a:t>
                      </a:r>
                      <a:r>
                        <a:rPr lang="fr-FR" sz="1700" kern="50" dirty="0">
                          <a:effectLst/>
                        </a:rPr>
                        <a:t>conservation </a:t>
                      </a:r>
                      <a:r>
                        <a:rPr lang="fr-FR" sz="1700" kern="50" dirty="0" smtClean="0">
                          <a:effectLst/>
                        </a:rPr>
                        <a:t>de </a:t>
                      </a:r>
                      <a:r>
                        <a:rPr lang="fr-FR" sz="1700" i="1" kern="50" dirty="0" smtClean="0">
                          <a:effectLst/>
                        </a:rPr>
                        <a:t>Lestes macrostigma </a:t>
                      </a:r>
                      <a:r>
                        <a:rPr lang="fr-FR" sz="1700" i="0" kern="50" dirty="0" smtClean="0">
                          <a:effectLst/>
                        </a:rPr>
                        <a:t>à grande échelle et </a:t>
                      </a:r>
                      <a:r>
                        <a:rPr lang="fr-FR" sz="1700" kern="50" dirty="0">
                          <a:effectLst/>
                        </a:rPr>
                        <a:t>de façon dynamique. </a:t>
                      </a:r>
                      <a:r>
                        <a:rPr lang="fr-FR" sz="1700" kern="50" dirty="0" smtClean="0">
                          <a:effectLst/>
                        </a:rPr>
                        <a:t>La </a:t>
                      </a:r>
                      <a:r>
                        <a:rPr lang="fr-FR" sz="1700" kern="50" dirty="0">
                          <a:effectLst/>
                        </a:rPr>
                        <a:t>région présente un haut niveau de responsabilité pour cette espèce phare.</a:t>
                      </a:r>
                    </a:p>
                    <a:p>
                      <a:pPr marL="258763" lvl="2" indent="-228600" algn="just" fontAlgn="base">
                        <a:spcAft>
                          <a:spcPts val="0"/>
                        </a:spcAft>
                        <a:buFont typeface="Symbol"/>
                        <a:buChar char=""/>
                        <a:tabLst>
                          <a:tab pos="241935" algn="l"/>
                        </a:tabLst>
                      </a:pPr>
                      <a:r>
                        <a:rPr lang="fr-FR" sz="1700" u="sng" kern="50" dirty="0">
                          <a:effectLst/>
                        </a:rPr>
                        <a:t>Habitats tourbeux</a:t>
                      </a:r>
                      <a:r>
                        <a:rPr lang="fr-FR" sz="1700" kern="50" dirty="0">
                          <a:effectLst/>
                        </a:rPr>
                        <a:t> : la mise en place de mesures conservatoires spécifiques s’avèrent difficiles </a:t>
                      </a:r>
                      <a:r>
                        <a:rPr lang="fr-FR" sz="1700" kern="50" dirty="0" smtClean="0">
                          <a:effectLst/>
                        </a:rPr>
                        <a:t>car les </a:t>
                      </a:r>
                      <a:r>
                        <a:rPr lang="fr-FR" sz="1700" kern="50" dirty="0">
                          <a:effectLst/>
                        </a:rPr>
                        <a:t>espèces considérée (</a:t>
                      </a:r>
                      <a:r>
                        <a:rPr lang="fr-FR" sz="1700" kern="50" dirty="0" smtClean="0">
                          <a:effectLst/>
                        </a:rPr>
                        <a:t>S. </a:t>
                      </a:r>
                      <a:r>
                        <a:rPr lang="fr-FR" sz="1700" kern="50" dirty="0">
                          <a:effectLst/>
                        </a:rPr>
                        <a:t>danae, </a:t>
                      </a:r>
                      <a:r>
                        <a:rPr lang="fr-FR" sz="1700" kern="50" dirty="0" smtClean="0">
                          <a:effectLst/>
                        </a:rPr>
                        <a:t>S. </a:t>
                      </a:r>
                      <a:r>
                        <a:rPr lang="fr-FR" sz="1700" kern="50" dirty="0">
                          <a:effectLst/>
                        </a:rPr>
                        <a:t>flavomaculata, </a:t>
                      </a:r>
                      <a:r>
                        <a:rPr lang="fr-FR" sz="1700" kern="50" dirty="0" smtClean="0">
                          <a:effectLst/>
                        </a:rPr>
                        <a:t>L. dryas</a:t>
                      </a:r>
                      <a:r>
                        <a:rPr lang="fr-FR" sz="1700" kern="50" dirty="0">
                          <a:effectLst/>
                        </a:rPr>
                        <a:t>) présentent une répartition </a:t>
                      </a:r>
                      <a:r>
                        <a:rPr lang="fr-FR" sz="1700" kern="50" dirty="0" smtClean="0">
                          <a:effectLst/>
                        </a:rPr>
                        <a:t>et des dynamiques</a:t>
                      </a:r>
                      <a:r>
                        <a:rPr lang="fr-FR" sz="1700" kern="50" baseline="0" dirty="0" smtClean="0">
                          <a:effectLst/>
                        </a:rPr>
                        <a:t> de p</a:t>
                      </a:r>
                      <a:r>
                        <a:rPr lang="fr-FR" sz="1700" kern="50" dirty="0" smtClean="0">
                          <a:effectLst/>
                        </a:rPr>
                        <a:t>opulations  encore très mal connues.</a:t>
                      </a:r>
                      <a:endParaRPr lang="fr-FR" sz="1700" kern="50" dirty="0">
                        <a:effectLst/>
                      </a:endParaRPr>
                    </a:p>
                    <a:p>
                      <a:pPr marL="258763" lvl="2" indent="-228600" algn="just" fontAlgn="base">
                        <a:spcAft>
                          <a:spcPts val="0"/>
                        </a:spcAft>
                        <a:buFont typeface="Symbol"/>
                        <a:buChar char=""/>
                        <a:tabLst>
                          <a:tab pos="241935" algn="l"/>
                        </a:tabLst>
                      </a:pPr>
                      <a:r>
                        <a:rPr lang="fr-FR" sz="1700" u="sng" kern="50" dirty="0">
                          <a:effectLst/>
                        </a:rPr>
                        <a:t>Habitats « lacustres »</a:t>
                      </a:r>
                      <a:r>
                        <a:rPr lang="fr-FR" sz="1700" kern="50" dirty="0">
                          <a:effectLst/>
                        </a:rPr>
                        <a:t> : la région compte un faible nombre de sites sur lequel l’autochtonie d’au moins une des espèces concernées </a:t>
                      </a:r>
                      <a:r>
                        <a:rPr lang="fr-FR" sz="1700" kern="50" dirty="0" smtClean="0">
                          <a:effectLst/>
                        </a:rPr>
                        <a:t>est attestée.</a:t>
                      </a:r>
                      <a:endParaRPr lang="fr-FR" sz="1700" kern="50" dirty="0">
                        <a:effectLst/>
                      </a:endParaRPr>
                    </a:p>
                    <a:p>
                      <a:pPr marL="258763" lvl="2" indent="-228600" algn="just" fontAlgn="base">
                        <a:spcAft>
                          <a:spcPts val="0"/>
                        </a:spcAft>
                        <a:buFont typeface="Symbol"/>
                        <a:buChar char=""/>
                        <a:tabLst>
                          <a:tab pos="241935" algn="l"/>
                        </a:tabLst>
                      </a:pPr>
                      <a:r>
                        <a:rPr lang="fr-FR" sz="1700" u="sng" kern="50" dirty="0">
                          <a:effectLst/>
                        </a:rPr>
                        <a:t>Habitats de rivières</a:t>
                      </a:r>
                      <a:r>
                        <a:rPr lang="fr-FR" sz="1700" kern="50" dirty="0">
                          <a:effectLst/>
                        </a:rPr>
                        <a:t> : là encore, on manque de données précises sur les </a:t>
                      </a:r>
                      <a:r>
                        <a:rPr lang="fr-FR" sz="1700" kern="50" dirty="0" smtClean="0">
                          <a:effectLst/>
                        </a:rPr>
                        <a:t>habitats </a:t>
                      </a:r>
                      <a:r>
                        <a:rPr lang="fr-FR" sz="1700" kern="50" dirty="0">
                          <a:effectLst/>
                        </a:rPr>
                        <a:t>de reproduction et de développement exploités par les espèces </a:t>
                      </a:r>
                      <a:r>
                        <a:rPr lang="fr-FR" sz="1700" kern="50" dirty="0" smtClean="0">
                          <a:effectLst/>
                        </a:rPr>
                        <a:t>concernées.</a:t>
                      </a:r>
                      <a:r>
                        <a:rPr lang="fr-FR" sz="1700" kern="50" baseline="0" dirty="0" smtClean="0">
                          <a:effectLst/>
                        </a:rPr>
                        <a:t> </a:t>
                      </a:r>
                      <a:r>
                        <a:rPr lang="fr-FR" sz="1700" kern="50" dirty="0" smtClean="0">
                          <a:effectLst/>
                        </a:rPr>
                        <a:t>Le </a:t>
                      </a:r>
                      <a:r>
                        <a:rPr lang="fr-FR" sz="1700" kern="50" dirty="0">
                          <a:effectLst/>
                        </a:rPr>
                        <a:t>milieu rivière est par ailleurs particulièrement menacé dans la région, du moins la partie armoricaine. </a:t>
                      </a:r>
                      <a:r>
                        <a:rPr lang="fr-FR" sz="1700" kern="50" dirty="0" smtClean="0">
                          <a:effectLst/>
                        </a:rPr>
                        <a:t>Mais les opportunités </a:t>
                      </a:r>
                      <a:r>
                        <a:rPr lang="fr-FR" sz="1700" kern="50" dirty="0">
                          <a:effectLst/>
                        </a:rPr>
                        <a:t>conservatoires </a:t>
                      </a:r>
                      <a:r>
                        <a:rPr lang="fr-FR" sz="1700" kern="50" dirty="0" smtClean="0">
                          <a:effectLst/>
                        </a:rPr>
                        <a:t>sont</a:t>
                      </a:r>
                      <a:r>
                        <a:rPr lang="fr-FR" sz="1700" kern="50" baseline="0" dirty="0" smtClean="0">
                          <a:effectLst/>
                        </a:rPr>
                        <a:t> potentiellement p</a:t>
                      </a:r>
                      <a:r>
                        <a:rPr lang="fr-FR" sz="1700" kern="50" dirty="0" smtClean="0">
                          <a:effectLst/>
                        </a:rPr>
                        <a:t>lus </a:t>
                      </a:r>
                      <a:r>
                        <a:rPr lang="fr-FR" sz="1700" kern="50" dirty="0">
                          <a:effectLst/>
                        </a:rPr>
                        <a:t>simples à </a:t>
                      </a:r>
                      <a:r>
                        <a:rPr lang="fr-FR" sz="1700" kern="50" dirty="0" smtClean="0">
                          <a:effectLst/>
                        </a:rPr>
                        <a:t>appliquer (existence EPTB, syndicats de rivières…).</a:t>
                      </a:r>
                      <a:endParaRPr lang="fr-FR" sz="1700" kern="50" dirty="0">
                        <a:effectLst/>
                        <a:latin typeface="Times New Roman"/>
                        <a:ea typeface="Lucida Sans Unicode"/>
                        <a:cs typeface="Mangal"/>
                      </a:endParaRPr>
                    </a:p>
                  </a:txBody>
                  <a:tcPr marL="43519" marR="43519" marT="0" marB="0" anchor="ctr"/>
                </a:tc>
              </a:tr>
            </a:tbl>
          </a:graphicData>
        </a:graphic>
      </p:graphicFrame>
      <p:sp>
        <p:nvSpPr>
          <p:cNvPr id="14" name="Rectangle 1"/>
          <p:cNvSpPr>
            <a:spLocks noChangeArrowheads="1"/>
          </p:cNvSpPr>
          <p:nvPr/>
        </p:nvSpPr>
        <p:spPr bwMode="auto">
          <a:xfrm>
            <a:off x="2700338" y="5111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1300"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1"/>
          <p:cNvSpPr txBox="1">
            <a:spLocks/>
          </p:cNvSpPr>
          <p:nvPr/>
        </p:nvSpPr>
        <p:spPr>
          <a:xfrm>
            <a:off x="2261362" y="120986"/>
            <a:ext cx="658822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500" dirty="0" smtClean="0"/>
              <a:t>Gestion et conservation</a:t>
            </a:r>
            <a:endParaRPr lang="fr-FR" sz="3500" dirty="0"/>
          </a:p>
        </p:txBody>
      </p:sp>
    </p:spTree>
    <p:extLst>
      <p:ext uri="{BB962C8B-B14F-4D97-AF65-F5344CB8AC3E}">
        <p14:creationId xmlns:p14="http://schemas.microsoft.com/office/powerpoint/2010/main" val="8061272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6" name="Tableau 5"/>
          <p:cNvGraphicFramePr>
            <a:graphicFrameLocks noGrp="1"/>
          </p:cNvGraphicFramePr>
          <p:nvPr>
            <p:extLst>
              <p:ext uri="{D42A27DB-BD31-4B8C-83A1-F6EECF244321}">
                <p14:modId xmlns:p14="http://schemas.microsoft.com/office/powerpoint/2010/main" val="4153938481"/>
              </p:ext>
            </p:extLst>
          </p:nvPr>
        </p:nvGraphicFramePr>
        <p:xfrm>
          <a:off x="323529" y="1412776"/>
          <a:ext cx="8496943" cy="2595880"/>
        </p:xfrm>
        <a:graphic>
          <a:graphicData uri="http://schemas.openxmlformats.org/drawingml/2006/table">
            <a:tbl>
              <a:tblPr firstRow="1" bandRow="1">
                <a:tableStyleId>{5C22544A-7EE6-4342-B048-85BDC9FD1C3A}</a:tableStyleId>
              </a:tblPr>
              <a:tblGrid>
                <a:gridCol w="1127144"/>
                <a:gridCol w="6361687"/>
                <a:gridCol w="1008112"/>
              </a:tblGrid>
              <a:tr h="370840">
                <a:tc>
                  <a:txBody>
                    <a:bodyPr/>
                    <a:lstStyle/>
                    <a:p>
                      <a:pPr algn="ctr"/>
                      <a:r>
                        <a:rPr lang="fr-FR" sz="1800" dirty="0" smtClean="0"/>
                        <a:t>id</a:t>
                      </a:r>
                      <a:endParaRPr lang="fr-FR" sz="1800" dirty="0"/>
                    </a:p>
                  </a:txBody>
                  <a:tcPr/>
                </a:tc>
                <a:tc>
                  <a:txBody>
                    <a:bodyPr/>
                    <a:lstStyle/>
                    <a:p>
                      <a:pPr algn="ctr"/>
                      <a:r>
                        <a:rPr lang="fr-FR" sz="1800" dirty="0" smtClean="0"/>
                        <a:t>Intitulé</a:t>
                      </a:r>
                      <a:endParaRPr lang="fr-FR" sz="1800" dirty="0"/>
                    </a:p>
                  </a:txBody>
                  <a:tcPr/>
                </a:tc>
                <a:tc>
                  <a:txBody>
                    <a:bodyPr/>
                    <a:lstStyle/>
                    <a:p>
                      <a:pPr algn="ctr"/>
                      <a:r>
                        <a:rPr lang="fr-FR" sz="1800" dirty="0" smtClean="0"/>
                        <a:t>priorité</a:t>
                      </a:r>
                      <a:endParaRPr lang="fr-FR" sz="1800" dirty="0"/>
                    </a:p>
                  </a:txBody>
                  <a:tcPr/>
                </a:tc>
              </a:tr>
              <a:tr h="370840">
                <a:tc>
                  <a:txBody>
                    <a:bodyPr/>
                    <a:lstStyle/>
                    <a:p>
                      <a:pPr algn="ctr">
                        <a:spcAft>
                          <a:spcPts val="0"/>
                        </a:spcAft>
                      </a:pPr>
                      <a:r>
                        <a:rPr lang="fr-FR" sz="1800" kern="50" dirty="0" smtClean="0">
                          <a:effectLst/>
                          <a:latin typeface="Calibri"/>
                          <a:ea typeface="Lucida Sans Unicode"/>
                          <a:cs typeface="Calibri"/>
                        </a:rPr>
                        <a:t>GC6.1</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Elaborer une opération pilote sur un secteur bocager</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smtClean="0">
                          <a:effectLst/>
                          <a:latin typeface="Calibri"/>
                          <a:ea typeface="Lucida Sans Unicode"/>
                          <a:cs typeface="Calibri"/>
                        </a:rPr>
                        <a:t>GC7.1</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dirty="0">
                          <a:effectLst/>
                          <a:latin typeface="Calibri"/>
                          <a:ea typeface="Lucida Sans Unicode"/>
                          <a:cs typeface="Calibri"/>
                        </a:rPr>
                        <a:t>Protéger et gérer des habitats de </a:t>
                      </a:r>
                      <a:r>
                        <a:rPr lang="fr-FR" sz="1800" i="1" kern="50" dirty="0">
                          <a:effectLst/>
                          <a:latin typeface="Calibri"/>
                          <a:ea typeface="Lucida Sans Unicode"/>
                          <a:cs typeface="Calibri"/>
                        </a:rPr>
                        <a:t>Lestes macrostigma</a:t>
                      </a:r>
                      <a:endParaRPr lang="fr-FR" sz="1800" kern="50" dirty="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smtClean="0">
                          <a:effectLst/>
                          <a:latin typeface="Calibri"/>
                          <a:ea typeface="Lucida Sans Unicode"/>
                          <a:cs typeface="Calibri"/>
                        </a:rPr>
                        <a:t>GC7.2</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Restaurer des habitats de </a:t>
                      </a:r>
                      <a:r>
                        <a:rPr lang="fr-FR" sz="1800" i="1" kern="50">
                          <a:effectLst/>
                          <a:latin typeface="Calibri"/>
                          <a:ea typeface="Lucida Sans Unicode"/>
                          <a:cs typeface="Calibri"/>
                        </a:rPr>
                        <a:t>Lestes macrostigma</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smtClean="0">
                          <a:effectLst/>
                          <a:latin typeface="Calibri"/>
                          <a:ea typeface="Lucida Sans Unicode"/>
                          <a:cs typeface="Calibri"/>
                        </a:rPr>
                        <a:t>GC7.3</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Créer de nouveaux habitats à l’attention de </a:t>
                      </a:r>
                      <a:r>
                        <a:rPr lang="fr-FR" sz="1800" i="1" kern="50">
                          <a:effectLst/>
                          <a:latin typeface="Calibri"/>
                          <a:ea typeface="Lucida Sans Unicode"/>
                          <a:cs typeface="Calibri"/>
                        </a:rPr>
                        <a:t>Lestes macrostigma</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2</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smtClean="0">
                          <a:effectLst/>
                          <a:latin typeface="Calibri"/>
                          <a:ea typeface="Lucida Sans Unicode"/>
                          <a:cs typeface="Calibri"/>
                        </a:rPr>
                        <a:t>GC7.4</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Gérer des étangs accueillant des Leucorrhines</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dirty="0" smtClean="0">
                          <a:effectLst/>
                          <a:latin typeface="Calibri"/>
                          <a:ea typeface="Lucida Sans Unicode"/>
                          <a:cs typeface="Calibri"/>
                        </a:rPr>
                        <a:t>GC7.5</a:t>
                      </a:r>
                      <a:endParaRPr lang="fr-FR" sz="1800" kern="50" dirty="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Définir une gestion conservatoire d’habitats de rivières</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bl>
          </a:graphicData>
        </a:graphic>
      </p:graphicFrame>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txBox="1">
            <a:spLocks/>
          </p:cNvSpPr>
          <p:nvPr/>
        </p:nvSpPr>
        <p:spPr>
          <a:xfrm>
            <a:off x="2261362" y="120986"/>
            <a:ext cx="658822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500" dirty="0" smtClean="0"/>
              <a:t>Gestion et conservation</a:t>
            </a:r>
            <a:endParaRPr lang="fr-FR" sz="3500" dirty="0"/>
          </a:p>
        </p:txBody>
      </p:sp>
      <p:sp>
        <p:nvSpPr>
          <p:cNvPr id="3" name="Rectangle 2"/>
          <p:cNvSpPr/>
          <p:nvPr/>
        </p:nvSpPr>
        <p:spPr>
          <a:xfrm>
            <a:off x="1013622" y="4221088"/>
            <a:ext cx="7835964" cy="2246769"/>
          </a:xfrm>
          <a:prstGeom prst="rect">
            <a:avLst/>
          </a:prstGeom>
        </p:spPr>
        <p:txBody>
          <a:bodyPr wrap="square">
            <a:spAutoFit/>
          </a:bodyPr>
          <a:lstStyle/>
          <a:p>
            <a:pPr marL="285750" indent="-285750">
              <a:buFontTx/>
              <a:buChar char="-"/>
            </a:pPr>
            <a:r>
              <a:rPr lang="fr-FR" sz="2000" i="1" dirty="0" smtClean="0"/>
              <a:t>Plusieurs actions engagées ou prévues en 2014 ont pour vocation de décliner ces actions (anisoptères des rivières, Leste à grands stigmas en Vendée, zygoptères de l'Orne </a:t>
            </a:r>
            <a:r>
              <a:rPr lang="fr-FR" sz="2000" i="1" dirty="0" err="1" smtClean="0"/>
              <a:t>saosnoise</a:t>
            </a:r>
            <a:r>
              <a:rPr lang="fr-FR" sz="2000" i="1" dirty="0" smtClean="0"/>
              <a:t>…).</a:t>
            </a:r>
          </a:p>
          <a:p>
            <a:pPr marL="285750" indent="-285750">
              <a:buFontTx/>
              <a:buChar char="-"/>
            </a:pPr>
            <a:endParaRPr lang="fr-FR" sz="2000" i="1" dirty="0" smtClean="0"/>
          </a:p>
          <a:p>
            <a:pPr marL="285750" indent="-285750">
              <a:buFontTx/>
              <a:buChar char="-"/>
            </a:pPr>
            <a:r>
              <a:rPr lang="fr-FR" sz="2000" i="1" dirty="0" smtClean="0"/>
              <a:t>En dehors de l'étang de </a:t>
            </a:r>
            <a:r>
              <a:rPr lang="fr-FR" sz="2000" i="1" dirty="0" err="1" smtClean="0"/>
              <a:t>Joreau</a:t>
            </a:r>
            <a:r>
              <a:rPr lang="fr-FR" sz="2000" i="1" dirty="0" smtClean="0"/>
              <a:t> (labellisation RNR et élaboration du plan de gestion en cours), le travail reste à faire sur les étangs "à </a:t>
            </a:r>
            <a:r>
              <a:rPr lang="fr-FR" sz="2000" i="1" dirty="0" err="1" smtClean="0"/>
              <a:t>leucorrhines</a:t>
            </a:r>
            <a:r>
              <a:rPr lang="fr-FR" sz="2000" i="1" dirty="0" smtClean="0"/>
              <a:t>").</a:t>
            </a:r>
            <a:endParaRPr lang="fr-FR" sz="2000" i="1" dirty="0"/>
          </a:p>
        </p:txBody>
      </p:sp>
    </p:spTree>
    <p:extLst>
      <p:ext uri="{BB962C8B-B14F-4D97-AF65-F5344CB8AC3E}">
        <p14:creationId xmlns:p14="http://schemas.microsoft.com/office/powerpoint/2010/main" val="2848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983474" y="1187460"/>
            <a:ext cx="4572000" cy="369332"/>
          </a:xfrm>
          <a:prstGeom prst="rect">
            <a:avLst/>
          </a:prstGeom>
        </p:spPr>
        <p:txBody>
          <a:bodyPr>
            <a:spAutoFit/>
          </a:bodyPr>
          <a:lstStyle/>
          <a:p>
            <a:pPr algn="just"/>
            <a:endParaRPr lang="fr-FR" b="1" dirty="0" smtClean="0"/>
          </a:p>
        </p:txBody>
      </p:sp>
      <p:sp>
        <p:nvSpPr>
          <p:cNvPr id="12" name="Rectangle 11"/>
          <p:cNvSpPr/>
          <p:nvPr/>
        </p:nvSpPr>
        <p:spPr>
          <a:xfrm>
            <a:off x="755576" y="1012666"/>
            <a:ext cx="7992888" cy="400110"/>
          </a:xfrm>
          <a:prstGeom prst="rect">
            <a:avLst/>
          </a:prstGeom>
        </p:spPr>
        <p:txBody>
          <a:bodyPr wrap="square">
            <a:spAutoFit/>
          </a:bodyPr>
          <a:lstStyle/>
          <a:p>
            <a:pPr algn="just"/>
            <a:r>
              <a:rPr lang="fr-FR" sz="2000" b="1" i="1" dirty="0" smtClean="0"/>
              <a:t>RM11 : "structurer le réseau et échanger"</a:t>
            </a:r>
          </a:p>
        </p:txBody>
      </p:sp>
      <p:sp>
        <p:nvSpPr>
          <p:cNvPr id="7" name="Rectangle 1"/>
          <p:cNvSpPr>
            <a:spLocks noChangeArrowheads="1"/>
          </p:cNvSpPr>
          <p:nvPr/>
        </p:nvSpPr>
        <p:spPr bwMode="auto">
          <a:xfrm>
            <a:off x="2746375" y="1089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52400"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
          <p:cNvSpPr>
            <a:spLocks noChangeArrowheads="1"/>
          </p:cNvSpPr>
          <p:nvPr/>
        </p:nvSpPr>
        <p:spPr bwMode="auto">
          <a:xfrm>
            <a:off x="2700338" y="5111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1300"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1776549694"/>
              </p:ext>
            </p:extLst>
          </p:nvPr>
        </p:nvGraphicFramePr>
        <p:xfrm>
          <a:off x="755576" y="1851500"/>
          <a:ext cx="7992887" cy="3881755"/>
        </p:xfrm>
        <a:graphic>
          <a:graphicData uri="http://schemas.openxmlformats.org/drawingml/2006/table">
            <a:tbl>
              <a:tblPr firstRow="1" firstCol="1" lastRow="1" lastCol="1" bandRow="1" bandCol="1">
                <a:tableStyleId>{5C22544A-7EE6-4342-B048-85BDC9FD1C3A}</a:tableStyleId>
              </a:tblPr>
              <a:tblGrid>
                <a:gridCol w="1991555"/>
                <a:gridCol w="6001332"/>
              </a:tblGrid>
              <a:tr h="3881755">
                <a:tc>
                  <a:txBody>
                    <a:bodyPr/>
                    <a:lstStyle/>
                    <a:p>
                      <a:pPr>
                        <a:spcBef>
                          <a:spcPts val="300"/>
                        </a:spcBef>
                        <a:spcAft>
                          <a:spcPts val="0"/>
                        </a:spcAft>
                      </a:pPr>
                      <a:endParaRPr lang="fr-FR" sz="1700" kern="50" dirty="0" smtClean="0">
                        <a:effectLst/>
                      </a:endParaRPr>
                    </a:p>
                    <a:p>
                      <a:pPr>
                        <a:spcBef>
                          <a:spcPts val="300"/>
                        </a:spcBef>
                        <a:spcAft>
                          <a:spcPts val="0"/>
                        </a:spcAft>
                      </a:pPr>
                      <a:r>
                        <a:rPr lang="fr-FR" sz="1700" kern="50" dirty="0" smtClean="0">
                          <a:effectLst/>
                        </a:rPr>
                        <a:t>Rappel </a:t>
                      </a:r>
                      <a:r>
                        <a:rPr lang="fr-FR" sz="1700" kern="50" dirty="0">
                          <a:effectLst/>
                        </a:rPr>
                        <a:t>des constats et des enjeux</a:t>
                      </a:r>
                      <a:endParaRPr lang="fr-FR" sz="1700" kern="50" dirty="0">
                        <a:effectLst/>
                        <a:latin typeface="Times New Roman"/>
                        <a:ea typeface="Lucida Sans Unicode"/>
                        <a:cs typeface="Mangal"/>
                      </a:endParaRPr>
                    </a:p>
                  </a:txBody>
                  <a:tcPr marL="68580" marR="68580" marT="0" marB="0"/>
                </a:tc>
                <a:tc>
                  <a:txBody>
                    <a:bodyPr/>
                    <a:lstStyle/>
                    <a:p>
                      <a:pPr marL="446088" lvl="2" indent="-228600" algn="just" fontAlgn="base">
                        <a:spcAft>
                          <a:spcPts val="0"/>
                        </a:spcAft>
                        <a:buFont typeface="Symbol"/>
                        <a:buChar char=""/>
                        <a:tabLst>
                          <a:tab pos="241935" algn="l"/>
                        </a:tabLst>
                      </a:pPr>
                      <a:r>
                        <a:rPr lang="fr-FR" sz="1700" kern="50" dirty="0">
                          <a:effectLst/>
                        </a:rPr>
                        <a:t> </a:t>
                      </a:r>
                      <a:r>
                        <a:rPr lang="fr-FR" sz="1700" kern="50" dirty="0" smtClean="0">
                          <a:effectLst/>
                        </a:rPr>
                        <a:t>Actuellement, </a:t>
                      </a:r>
                      <a:r>
                        <a:rPr lang="fr-FR" sz="1700" kern="50" dirty="0">
                          <a:effectLst/>
                        </a:rPr>
                        <a:t>il n’y a pas de réseau structuré d’échanges au niveau </a:t>
                      </a:r>
                      <a:r>
                        <a:rPr lang="fr-FR" sz="1700" kern="50" dirty="0" smtClean="0">
                          <a:effectLst/>
                        </a:rPr>
                        <a:t>régional. Un groupe (même informel)</a:t>
                      </a:r>
                      <a:r>
                        <a:rPr lang="fr-FR" sz="1700" kern="50" baseline="0" dirty="0" smtClean="0">
                          <a:effectLst/>
                        </a:rPr>
                        <a:t> p</a:t>
                      </a:r>
                      <a:r>
                        <a:rPr lang="fr-FR" sz="1700" kern="50" dirty="0" smtClean="0">
                          <a:effectLst/>
                        </a:rPr>
                        <a:t>ourrait </a:t>
                      </a:r>
                      <a:r>
                        <a:rPr lang="fr-FR" sz="1700" kern="50" dirty="0">
                          <a:effectLst/>
                        </a:rPr>
                        <a:t>être instauré à ce propos, regroupant quelques personnes intéressées dans chaque département.</a:t>
                      </a:r>
                    </a:p>
                    <a:p>
                      <a:pPr marL="446088" lvl="2" indent="-228600" algn="just" fontAlgn="base">
                        <a:spcAft>
                          <a:spcPts val="0"/>
                        </a:spcAft>
                        <a:buFont typeface="Symbol"/>
                        <a:buChar char=""/>
                        <a:tabLst>
                          <a:tab pos="241935" algn="l"/>
                        </a:tabLst>
                      </a:pPr>
                      <a:r>
                        <a:rPr lang="fr-FR" sz="1700" kern="50" dirty="0">
                          <a:effectLst/>
                        </a:rPr>
                        <a:t> Le suivi d’un tableau de bord concernant l’application du PRAO nécessitera la mise en place d’un </a:t>
                      </a:r>
                      <a:r>
                        <a:rPr lang="fr-FR" sz="1700" kern="50" dirty="0" smtClean="0">
                          <a:effectLst/>
                        </a:rPr>
                        <a:t>SIG centralisant </a:t>
                      </a:r>
                      <a:r>
                        <a:rPr lang="fr-FR" sz="1700" kern="50" dirty="0">
                          <a:effectLst/>
                        </a:rPr>
                        <a:t>les informations recueillies au niveau </a:t>
                      </a:r>
                      <a:r>
                        <a:rPr lang="fr-FR" sz="1700" kern="50" dirty="0" smtClean="0">
                          <a:effectLst/>
                        </a:rPr>
                        <a:t>régional.</a:t>
                      </a:r>
                      <a:endParaRPr lang="fr-FR" sz="1700" kern="50" dirty="0">
                        <a:effectLst/>
                      </a:endParaRPr>
                    </a:p>
                    <a:p>
                      <a:pPr marL="446088" lvl="2" indent="-228600" algn="just" fontAlgn="base">
                        <a:spcAft>
                          <a:spcPts val="0"/>
                        </a:spcAft>
                        <a:buFont typeface="Symbol"/>
                        <a:buChar char=""/>
                        <a:tabLst>
                          <a:tab pos="241935" algn="l"/>
                        </a:tabLst>
                      </a:pPr>
                      <a:r>
                        <a:rPr lang="fr-FR" sz="1700" kern="50" dirty="0">
                          <a:effectLst/>
                        </a:rPr>
                        <a:t> La poursuite du recueil des sources documentaires et muséographiques mérite également l’alimentation d’une base documentaire avec mutualisation des informations.</a:t>
                      </a:r>
                    </a:p>
                    <a:p>
                      <a:pPr marL="446088" lvl="2" indent="-228600" algn="just" fontAlgn="base">
                        <a:spcAft>
                          <a:spcPts val="0"/>
                        </a:spcAft>
                        <a:buFont typeface="Symbol"/>
                        <a:buChar char=""/>
                        <a:tabLst>
                          <a:tab pos="241935" algn="l"/>
                        </a:tabLst>
                      </a:pPr>
                      <a:r>
                        <a:rPr lang="fr-FR" sz="1700" kern="50" dirty="0">
                          <a:effectLst/>
                        </a:rPr>
                        <a:t> La démarche globale nécessite également de faire remonter les informations au niveau national </a:t>
                      </a:r>
                      <a:r>
                        <a:rPr lang="fr-FR" sz="1700" kern="50" dirty="0" smtClean="0">
                          <a:effectLst/>
                        </a:rPr>
                        <a:t>et </a:t>
                      </a:r>
                      <a:r>
                        <a:rPr lang="fr-FR" sz="1700" kern="50" dirty="0">
                          <a:effectLst/>
                        </a:rPr>
                        <a:t>de faire redescendre et partager les informations provenant des niveaux suprarégionaux.</a:t>
                      </a:r>
                      <a:endParaRPr lang="fr-FR" sz="1700" kern="50" dirty="0">
                        <a:effectLst/>
                        <a:latin typeface="Times New Roman"/>
                        <a:ea typeface="Lucida Sans Unicode"/>
                        <a:cs typeface="Mangal"/>
                      </a:endParaRPr>
                    </a:p>
                  </a:txBody>
                  <a:tcPr marL="68580" marR="68580" marT="0" marB="0" anchor="ctr"/>
                </a:tc>
              </a:tr>
            </a:tbl>
          </a:graphicData>
        </a:graphic>
      </p:graphicFrame>
      <p:sp>
        <p:nvSpPr>
          <p:cNvPr id="3" name="Rectangle 1"/>
          <p:cNvSpPr>
            <a:spLocks noChangeArrowheads="1"/>
          </p:cNvSpPr>
          <p:nvPr/>
        </p:nvSpPr>
        <p:spPr bwMode="auto">
          <a:xfrm>
            <a:off x="1622425" y="1851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1300"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1"/>
          <p:cNvSpPr txBox="1">
            <a:spLocks/>
          </p:cNvSpPr>
          <p:nvPr/>
        </p:nvSpPr>
        <p:spPr>
          <a:xfrm>
            <a:off x="2261362" y="120986"/>
            <a:ext cx="658822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500" dirty="0" smtClean="0"/>
              <a:t>Réseaux et mutualisation</a:t>
            </a:r>
            <a:endParaRPr lang="fr-FR" sz="3500" dirty="0"/>
          </a:p>
        </p:txBody>
      </p:sp>
    </p:spTree>
    <p:extLst>
      <p:ext uri="{BB962C8B-B14F-4D97-AF65-F5344CB8AC3E}">
        <p14:creationId xmlns:p14="http://schemas.microsoft.com/office/powerpoint/2010/main" val="22554393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6" name="Tableau 5"/>
          <p:cNvGraphicFramePr>
            <a:graphicFrameLocks noGrp="1"/>
          </p:cNvGraphicFramePr>
          <p:nvPr>
            <p:extLst>
              <p:ext uri="{D42A27DB-BD31-4B8C-83A1-F6EECF244321}">
                <p14:modId xmlns:p14="http://schemas.microsoft.com/office/powerpoint/2010/main" val="1756231184"/>
              </p:ext>
            </p:extLst>
          </p:nvPr>
        </p:nvGraphicFramePr>
        <p:xfrm>
          <a:off x="323529" y="2127880"/>
          <a:ext cx="8496943" cy="1661160"/>
        </p:xfrm>
        <a:graphic>
          <a:graphicData uri="http://schemas.openxmlformats.org/drawingml/2006/table">
            <a:tbl>
              <a:tblPr firstRow="1" bandRow="1">
                <a:tableStyleId>{5C22544A-7EE6-4342-B048-85BDC9FD1C3A}</a:tableStyleId>
              </a:tblPr>
              <a:tblGrid>
                <a:gridCol w="1127144"/>
                <a:gridCol w="6361687"/>
                <a:gridCol w="1008112"/>
              </a:tblGrid>
              <a:tr h="370840">
                <a:tc>
                  <a:txBody>
                    <a:bodyPr/>
                    <a:lstStyle/>
                    <a:p>
                      <a:pPr algn="ctr"/>
                      <a:r>
                        <a:rPr lang="fr-FR" sz="1800" dirty="0" smtClean="0"/>
                        <a:t>id</a:t>
                      </a:r>
                      <a:endParaRPr lang="fr-FR" sz="1800" dirty="0"/>
                    </a:p>
                  </a:txBody>
                  <a:tcPr/>
                </a:tc>
                <a:tc>
                  <a:txBody>
                    <a:bodyPr/>
                    <a:lstStyle/>
                    <a:p>
                      <a:pPr algn="ctr"/>
                      <a:r>
                        <a:rPr lang="fr-FR" sz="1800" dirty="0" smtClean="0"/>
                        <a:t>Intitulé</a:t>
                      </a:r>
                      <a:endParaRPr lang="fr-FR" sz="1800" dirty="0"/>
                    </a:p>
                  </a:txBody>
                  <a:tcPr/>
                </a:tc>
                <a:tc>
                  <a:txBody>
                    <a:bodyPr/>
                    <a:lstStyle/>
                    <a:p>
                      <a:pPr algn="ctr"/>
                      <a:r>
                        <a:rPr lang="fr-FR" sz="1800" dirty="0" smtClean="0"/>
                        <a:t>priorité</a:t>
                      </a:r>
                      <a:endParaRPr lang="fr-FR" sz="1800" dirty="0"/>
                    </a:p>
                  </a:txBody>
                  <a:tcPr/>
                </a:tc>
              </a:tr>
              <a:tr h="370840">
                <a:tc>
                  <a:txBody>
                    <a:bodyPr/>
                    <a:lstStyle/>
                    <a:p>
                      <a:pPr algn="ctr">
                        <a:spcAft>
                          <a:spcPts val="0"/>
                        </a:spcAft>
                      </a:pPr>
                      <a:r>
                        <a:rPr lang="fr-FR" sz="1800" kern="50">
                          <a:effectLst/>
                          <a:latin typeface="Calibri"/>
                          <a:ea typeface="Lucida Sans Unicode"/>
                          <a:cs typeface="Calibri"/>
                        </a:rPr>
                        <a:t>RM11.1</a:t>
                      </a:r>
                      <a:endParaRPr lang="fr-FR" sz="1800" kern="5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Etudier l’opportunité de formaliser un groupe d’échanges/observatoire des odonates</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a:effectLst/>
                          <a:latin typeface="Calibri"/>
                          <a:ea typeface="Lucida Sans Unicode"/>
                          <a:cs typeface="Calibri"/>
                        </a:rPr>
                        <a:t>RM11.2</a:t>
                      </a:r>
                      <a:endParaRPr lang="fr-FR" sz="1800" kern="5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Mettre en place un SIG</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a:effectLst/>
                          <a:latin typeface="Calibri"/>
                          <a:ea typeface="Lucida Sans Unicode"/>
                          <a:cs typeface="Calibri"/>
                        </a:rPr>
                        <a:t>RM11.3</a:t>
                      </a:r>
                      <a:endParaRPr lang="fr-FR" sz="1800" kern="5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Gérer et animer une base documentaire</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2</a:t>
                      </a:r>
                      <a:endParaRPr lang="fr-FR" sz="1800" kern="50" dirty="0">
                        <a:effectLst/>
                        <a:latin typeface="Times New Roman"/>
                        <a:ea typeface="Lucida Sans Unicode"/>
                        <a:cs typeface="Mangal"/>
                      </a:endParaRPr>
                    </a:p>
                  </a:txBody>
                  <a:tcPr marL="68580" marR="68580" marT="0" marB="0" anchor="ctr"/>
                </a:tc>
              </a:tr>
            </a:tbl>
          </a:graphicData>
        </a:graphic>
      </p:graphicFrame>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txBox="1">
            <a:spLocks/>
          </p:cNvSpPr>
          <p:nvPr/>
        </p:nvSpPr>
        <p:spPr>
          <a:xfrm>
            <a:off x="2261362" y="120986"/>
            <a:ext cx="658822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500" dirty="0" smtClean="0"/>
              <a:t>Réseaux et mutualisation</a:t>
            </a:r>
            <a:endParaRPr lang="fr-FR" sz="3500" dirty="0"/>
          </a:p>
        </p:txBody>
      </p:sp>
      <p:sp>
        <p:nvSpPr>
          <p:cNvPr id="11" name="Rectangle 10"/>
          <p:cNvSpPr/>
          <p:nvPr/>
        </p:nvSpPr>
        <p:spPr>
          <a:xfrm>
            <a:off x="1187624" y="4739660"/>
            <a:ext cx="7128792" cy="1569660"/>
          </a:xfrm>
          <a:prstGeom prst="rect">
            <a:avLst/>
          </a:prstGeom>
        </p:spPr>
        <p:txBody>
          <a:bodyPr wrap="square">
            <a:spAutoFit/>
          </a:bodyPr>
          <a:lstStyle/>
          <a:p>
            <a:r>
              <a:rPr lang="fr-FR" sz="2400" i="1" dirty="0" smtClean="0"/>
              <a:t>- Actions restant en majeure partie à développer.</a:t>
            </a:r>
          </a:p>
          <a:p>
            <a:endParaRPr lang="fr-FR" sz="2400" i="1" dirty="0" smtClean="0"/>
          </a:p>
          <a:p>
            <a:r>
              <a:rPr lang="fr-FR" sz="2400" i="1" dirty="0" smtClean="0"/>
              <a:t>- Problèmes de moyens…</a:t>
            </a:r>
            <a:endParaRPr lang="fr-FR" sz="2400" i="1" dirty="0"/>
          </a:p>
          <a:p>
            <a:endParaRPr lang="fr-FR" sz="2400" i="1" dirty="0"/>
          </a:p>
        </p:txBody>
      </p:sp>
    </p:spTree>
    <p:extLst>
      <p:ext uri="{BB962C8B-B14F-4D97-AF65-F5344CB8AC3E}">
        <p14:creationId xmlns:p14="http://schemas.microsoft.com/office/powerpoint/2010/main" val="316874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983474" y="1187460"/>
            <a:ext cx="4572000" cy="369332"/>
          </a:xfrm>
          <a:prstGeom prst="rect">
            <a:avLst/>
          </a:prstGeom>
        </p:spPr>
        <p:txBody>
          <a:bodyPr>
            <a:spAutoFit/>
          </a:bodyPr>
          <a:lstStyle/>
          <a:p>
            <a:pPr algn="just"/>
            <a:endParaRPr lang="fr-FR" b="1" dirty="0" smtClean="0"/>
          </a:p>
        </p:txBody>
      </p:sp>
      <p:sp>
        <p:nvSpPr>
          <p:cNvPr id="12" name="Rectangle 11"/>
          <p:cNvSpPr/>
          <p:nvPr/>
        </p:nvSpPr>
        <p:spPr>
          <a:xfrm>
            <a:off x="179512" y="980728"/>
            <a:ext cx="8784976" cy="969496"/>
          </a:xfrm>
          <a:prstGeom prst="rect">
            <a:avLst/>
          </a:prstGeom>
        </p:spPr>
        <p:txBody>
          <a:bodyPr wrap="square">
            <a:spAutoFit/>
          </a:bodyPr>
          <a:lstStyle/>
          <a:p>
            <a:pPr algn="just"/>
            <a:r>
              <a:rPr lang="fr-FR" sz="1900" b="1" i="1" dirty="0" smtClean="0"/>
              <a:t>IS13 : "information et sensibilisation à l'adresse des professionnels"</a:t>
            </a:r>
          </a:p>
          <a:p>
            <a:pPr algn="just"/>
            <a:r>
              <a:rPr lang="fr-FR" sz="1900" b="1" i="1" dirty="0" smtClean="0"/>
              <a:t>                       et</a:t>
            </a:r>
          </a:p>
          <a:p>
            <a:pPr algn="just"/>
            <a:r>
              <a:rPr lang="fr-FR" sz="1900" b="1" i="1" dirty="0" smtClean="0"/>
              <a:t>IS14 : "développement d'outils de vulgarisation  et sensibilisation du grand public"</a:t>
            </a:r>
          </a:p>
        </p:txBody>
      </p:sp>
      <p:sp>
        <p:nvSpPr>
          <p:cNvPr id="7" name="Rectangle 1"/>
          <p:cNvSpPr>
            <a:spLocks noChangeArrowheads="1"/>
          </p:cNvSpPr>
          <p:nvPr/>
        </p:nvSpPr>
        <p:spPr bwMode="auto">
          <a:xfrm>
            <a:off x="2746375" y="1089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52400"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Rectangle 1"/>
          <p:cNvSpPr>
            <a:spLocks noChangeArrowheads="1"/>
          </p:cNvSpPr>
          <p:nvPr/>
        </p:nvSpPr>
        <p:spPr bwMode="auto">
          <a:xfrm>
            <a:off x="1622425" y="1851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1300"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4102140855"/>
              </p:ext>
            </p:extLst>
          </p:nvPr>
        </p:nvGraphicFramePr>
        <p:xfrm>
          <a:off x="179512" y="1988840"/>
          <a:ext cx="8784976" cy="4525963"/>
        </p:xfrm>
        <a:graphic>
          <a:graphicData uri="http://schemas.openxmlformats.org/drawingml/2006/table">
            <a:tbl>
              <a:tblPr firstRow="1" firstCol="1" lastRow="1" lastCol="1" bandRow="1" bandCol="1">
                <a:tableStyleId>{5C22544A-7EE6-4342-B048-85BDC9FD1C3A}</a:tableStyleId>
              </a:tblPr>
              <a:tblGrid>
                <a:gridCol w="2188917"/>
                <a:gridCol w="6596059"/>
              </a:tblGrid>
              <a:tr h="4525963">
                <a:tc>
                  <a:txBody>
                    <a:bodyPr/>
                    <a:lstStyle/>
                    <a:p>
                      <a:pPr>
                        <a:spcBef>
                          <a:spcPts val="300"/>
                        </a:spcBef>
                        <a:spcAft>
                          <a:spcPts val="0"/>
                        </a:spcAft>
                      </a:pPr>
                      <a:r>
                        <a:rPr lang="fr-FR" sz="1600" kern="50" dirty="0">
                          <a:effectLst/>
                        </a:rPr>
                        <a:t>Rappel des constats et des enjeux</a:t>
                      </a:r>
                      <a:endParaRPr lang="fr-FR" sz="1600" kern="50" dirty="0">
                        <a:effectLst/>
                        <a:latin typeface="Times New Roman"/>
                        <a:ea typeface="Lucida Sans Unicode"/>
                        <a:cs typeface="Mangal"/>
                      </a:endParaRPr>
                    </a:p>
                  </a:txBody>
                  <a:tcPr marL="65278" marR="65278" marT="0" marB="0"/>
                </a:tc>
                <a:tc>
                  <a:txBody>
                    <a:bodyPr/>
                    <a:lstStyle/>
                    <a:p>
                      <a:pPr marL="258763" lvl="2" indent="-171450" algn="just" fontAlgn="base">
                        <a:spcAft>
                          <a:spcPts val="0"/>
                        </a:spcAft>
                        <a:buFont typeface="Symbol"/>
                        <a:buChar char=""/>
                        <a:tabLst>
                          <a:tab pos="241935" algn="l"/>
                        </a:tabLst>
                      </a:pPr>
                      <a:r>
                        <a:rPr lang="fr-FR" sz="1600" kern="50" dirty="0">
                          <a:effectLst/>
                        </a:rPr>
                        <a:t>Aménageurs et décideurs n’ont que difficilement connaissances de l’existence des sites et populations les plus </a:t>
                      </a:r>
                      <a:r>
                        <a:rPr lang="fr-FR" sz="1600" kern="50" dirty="0" smtClean="0">
                          <a:effectLst/>
                        </a:rPr>
                        <a:t>sensibles/remarquables (exemples des carriers, des propriétaires ou gestionnaires d'étangs privés).</a:t>
                      </a:r>
                      <a:endParaRPr lang="fr-FR" sz="1600" kern="50" dirty="0">
                        <a:effectLst/>
                      </a:endParaRPr>
                    </a:p>
                    <a:p>
                      <a:pPr marL="258763" lvl="2" indent="-171450" algn="just" fontAlgn="base">
                        <a:spcAft>
                          <a:spcPts val="0"/>
                        </a:spcAft>
                        <a:buFont typeface="Symbol"/>
                        <a:buChar char=""/>
                        <a:tabLst>
                          <a:tab pos="241935" algn="l"/>
                        </a:tabLst>
                      </a:pPr>
                      <a:r>
                        <a:rPr lang="fr-FR" sz="1600" kern="50" dirty="0" smtClean="0">
                          <a:effectLst/>
                        </a:rPr>
                        <a:t>Les </a:t>
                      </a:r>
                      <a:r>
                        <a:rPr lang="fr-FR" sz="1600" kern="50" dirty="0">
                          <a:effectLst/>
                        </a:rPr>
                        <a:t>techniciens </a:t>
                      </a:r>
                      <a:r>
                        <a:rPr lang="fr-FR" sz="1600" kern="50" dirty="0" smtClean="0">
                          <a:effectLst/>
                        </a:rPr>
                        <a:t>professionnels (organismes </a:t>
                      </a:r>
                      <a:r>
                        <a:rPr lang="fr-FR" sz="1600" kern="50" dirty="0">
                          <a:effectLst/>
                        </a:rPr>
                        <a:t>privés </a:t>
                      </a:r>
                      <a:r>
                        <a:rPr lang="fr-FR" sz="1600" kern="50" dirty="0" smtClean="0">
                          <a:effectLst/>
                        </a:rPr>
                        <a:t>et publics) </a:t>
                      </a:r>
                      <a:r>
                        <a:rPr lang="fr-FR" sz="1600" kern="50" dirty="0">
                          <a:effectLst/>
                        </a:rPr>
                        <a:t>sont </a:t>
                      </a:r>
                      <a:r>
                        <a:rPr lang="fr-FR" sz="1600" kern="50" dirty="0" smtClean="0">
                          <a:effectLst/>
                        </a:rPr>
                        <a:t>parfois </a:t>
                      </a:r>
                      <a:r>
                        <a:rPr lang="fr-FR" sz="1600" kern="50" dirty="0">
                          <a:effectLst/>
                        </a:rPr>
                        <a:t>en manque d’outils concernant les odonates dans leur quotidien (gestion de sites, surveillance, </a:t>
                      </a:r>
                      <a:r>
                        <a:rPr lang="fr-FR" sz="1600" kern="50" dirty="0" smtClean="0">
                          <a:effectLst/>
                        </a:rPr>
                        <a:t>…)</a:t>
                      </a:r>
                      <a:endParaRPr lang="fr-FR" sz="1600" kern="50" dirty="0">
                        <a:effectLst/>
                      </a:endParaRPr>
                    </a:p>
                    <a:p>
                      <a:pPr marL="258763" lvl="2" indent="-171450" algn="just" fontAlgn="base">
                        <a:spcAft>
                          <a:spcPts val="0"/>
                        </a:spcAft>
                        <a:buFont typeface="Symbol"/>
                        <a:buChar char=""/>
                        <a:tabLst>
                          <a:tab pos="241935" algn="l"/>
                        </a:tabLst>
                      </a:pPr>
                      <a:r>
                        <a:rPr lang="fr-FR" sz="1600" kern="50" dirty="0" smtClean="0">
                          <a:effectLst/>
                        </a:rPr>
                        <a:t>Les </a:t>
                      </a:r>
                      <a:r>
                        <a:rPr lang="fr-FR" sz="1600" kern="50" dirty="0">
                          <a:effectLst/>
                        </a:rPr>
                        <a:t>animateurs nature et de sports de plein </a:t>
                      </a:r>
                      <a:r>
                        <a:rPr lang="fr-FR" sz="1600" kern="50" dirty="0" smtClean="0">
                          <a:effectLst/>
                        </a:rPr>
                        <a:t>air </a:t>
                      </a:r>
                      <a:r>
                        <a:rPr lang="fr-FR" sz="1600" kern="50" dirty="0">
                          <a:effectLst/>
                        </a:rPr>
                        <a:t>manquent souvent d’informations </a:t>
                      </a:r>
                      <a:r>
                        <a:rPr lang="fr-FR" sz="1600" kern="50" dirty="0" smtClean="0">
                          <a:effectLst/>
                        </a:rPr>
                        <a:t>(biologie </a:t>
                      </a:r>
                      <a:r>
                        <a:rPr lang="fr-FR" sz="1600" kern="50" dirty="0">
                          <a:effectLst/>
                        </a:rPr>
                        <a:t>du développement, </a:t>
                      </a:r>
                      <a:r>
                        <a:rPr lang="fr-FR" sz="1600" kern="50" dirty="0" smtClean="0">
                          <a:effectLst/>
                        </a:rPr>
                        <a:t>écologie</a:t>
                      </a:r>
                      <a:r>
                        <a:rPr lang="fr-FR" sz="1600" kern="50" dirty="0">
                          <a:effectLst/>
                        </a:rPr>
                        <a:t>, </a:t>
                      </a:r>
                      <a:r>
                        <a:rPr lang="fr-FR" sz="1600" kern="50" dirty="0" smtClean="0">
                          <a:effectLst/>
                        </a:rPr>
                        <a:t>biologie </a:t>
                      </a:r>
                      <a:r>
                        <a:rPr lang="fr-FR" sz="1600" kern="50" dirty="0">
                          <a:effectLst/>
                        </a:rPr>
                        <a:t>de la </a:t>
                      </a:r>
                      <a:r>
                        <a:rPr lang="fr-FR" sz="1600" kern="50" dirty="0" smtClean="0">
                          <a:effectLst/>
                        </a:rPr>
                        <a:t>conservation) et d'outils mais support pédagogique apprécié.</a:t>
                      </a:r>
                    </a:p>
                    <a:p>
                      <a:pPr marL="258763" lvl="2" indent="-171450" algn="just" fontAlgn="base">
                        <a:spcAft>
                          <a:spcPts val="0"/>
                        </a:spcAft>
                        <a:buFont typeface="Symbol"/>
                        <a:buChar char=""/>
                        <a:tabLst>
                          <a:tab pos="241935" algn="l"/>
                        </a:tabLst>
                      </a:pPr>
                      <a:r>
                        <a:rPr lang="fr-FR" sz="1600" b="1" kern="1200" dirty="0" smtClean="0">
                          <a:solidFill>
                            <a:schemeClr val="lt1"/>
                          </a:solidFill>
                          <a:effectLst/>
                          <a:latin typeface="+mn-lt"/>
                          <a:ea typeface="+mn-ea"/>
                          <a:cs typeface="+mn-cs"/>
                        </a:rPr>
                        <a:t>L’information et la sensibilisation du grand public est une opération de longue haleine mais tout aussi indispensable que la formation des professionnels.</a:t>
                      </a:r>
                    </a:p>
                    <a:p>
                      <a:pPr marL="258763" lvl="2" indent="-171450" algn="just" fontAlgn="base">
                        <a:spcAft>
                          <a:spcPts val="0"/>
                        </a:spcAft>
                        <a:buFont typeface="Symbol"/>
                        <a:buChar char=""/>
                        <a:tabLst>
                          <a:tab pos="241935" algn="l"/>
                        </a:tabLst>
                      </a:pPr>
                      <a:r>
                        <a:rPr lang="fr-FR" sz="1600" b="1" kern="1200" dirty="0" smtClean="0">
                          <a:solidFill>
                            <a:schemeClr val="lt1"/>
                          </a:solidFill>
                          <a:effectLst/>
                          <a:latin typeface="+mn-lt"/>
                          <a:ea typeface="+mn-ea"/>
                          <a:cs typeface="+mn-cs"/>
                        </a:rPr>
                        <a:t>Quelques outils existent au niveau national et méritent d’être relayés en région. Certains évènementiels déjà en place en Pays de la Loire peuvent  être de bonnes occasions pour sensibiliser le grand public.</a:t>
                      </a:r>
                    </a:p>
                    <a:p>
                      <a:pPr marL="258763" lvl="2" indent="-171450" algn="just" fontAlgn="base">
                        <a:spcAft>
                          <a:spcPts val="0"/>
                        </a:spcAft>
                        <a:buFont typeface="Symbol"/>
                        <a:buChar char=""/>
                        <a:tabLst>
                          <a:tab pos="241935" algn="l"/>
                        </a:tabLst>
                      </a:pPr>
                      <a:r>
                        <a:rPr lang="fr-FR" sz="1600" b="1" kern="1200" dirty="0" smtClean="0">
                          <a:solidFill>
                            <a:schemeClr val="lt1"/>
                          </a:solidFill>
                          <a:effectLst/>
                          <a:latin typeface="+mn-lt"/>
                          <a:ea typeface="+mn-ea"/>
                          <a:cs typeface="+mn-cs"/>
                        </a:rPr>
                        <a:t>Les collectivités locales méritent d’être informées lorsqu’elles sont concernées par au moins une espèce du plan.</a:t>
                      </a:r>
                      <a:endParaRPr lang="fr-FR" sz="1600" kern="50" dirty="0">
                        <a:effectLst/>
                        <a:latin typeface="Times New Roman"/>
                        <a:ea typeface="Lucida Sans Unicode"/>
                        <a:cs typeface="Mangal"/>
                      </a:endParaRPr>
                    </a:p>
                  </a:txBody>
                  <a:tcPr marL="65278" marR="65278" marT="0" marB="0" anchor="ctr"/>
                </a:tc>
              </a:tr>
            </a:tbl>
          </a:graphicData>
        </a:graphic>
      </p:graphicFrame>
      <p:sp>
        <p:nvSpPr>
          <p:cNvPr id="8" name="Rectangle 1"/>
          <p:cNvSpPr>
            <a:spLocks noChangeArrowheads="1"/>
          </p:cNvSpPr>
          <p:nvPr/>
        </p:nvSpPr>
        <p:spPr bwMode="auto">
          <a:xfrm>
            <a:off x="1658938" y="1579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1300"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re 1"/>
          <p:cNvSpPr txBox="1">
            <a:spLocks/>
          </p:cNvSpPr>
          <p:nvPr/>
        </p:nvSpPr>
        <p:spPr>
          <a:xfrm>
            <a:off x="2261362" y="120986"/>
            <a:ext cx="658822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500" dirty="0" smtClean="0"/>
              <a:t>Information et sensibilisation</a:t>
            </a:r>
            <a:endParaRPr lang="fr-FR" sz="3500" dirty="0"/>
          </a:p>
        </p:txBody>
      </p:sp>
    </p:spTree>
    <p:extLst>
      <p:ext uri="{BB962C8B-B14F-4D97-AF65-F5344CB8AC3E}">
        <p14:creationId xmlns:p14="http://schemas.microsoft.com/office/powerpoint/2010/main" val="19044410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5157192"/>
            <a:ext cx="9144000" cy="1400356"/>
            <a:chOff x="0" y="5157192"/>
            <a:chExt cx="9144000" cy="1400356"/>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6" name="Tableau 5"/>
          <p:cNvGraphicFramePr>
            <a:graphicFrameLocks noGrp="1"/>
          </p:cNvGraphicFramePr>
          <p:nvPr>
            <p:extLst>
              <p:ext uri="{D42A27DB-BD31-4B8C-83A1-F6EECF244321}">
                <p14:modId xmlns:p14="http://schemas.microsoft.com/office/powerpoint/2010/main" val="1657021511"/>
              </p:ext>
            </p:extLst>
          </p:nvPr>
        </p:nvGraphicFramePr>
        <p:xfrm>
          <a:off x="323529" y="1841232"/>
          <a:ext cx="8496943" cy="2580640"/>
        </p:xfrm>
        <a:graphic>
          <a:graphicData uri="http://schemas.openxmlformats.org/drawingml/2006/table">
            <a:tbl>
              <a:tblPr firstRow="1" bandRow="1">
                <a:tableStyleId>{5C22544A-7EE6-4342-B048-85BDC9FD1C3A}</a:tableStyleId>
              </a:tblPr>
              <a:tblGrid>
                <a:gridCol w="1127144"/>
                <a:gridCol w="6361687"/>
                <a:gridCol w="1008112"/>
              </a:tblGrid>
              <a:tr h="370840">
                <a:tc>
                  <a:txBody>
                    <a:bodyPr/>
                    <a:lstStyle/>
                    <a:p>
                      <a:pPr algn="ctr"/>
                      <a:r>
                        <a:rPr lang="fr-FR" sz="1800" dirty="0" smtClean="0"/>
                        <a:t>id</a:t>
                      </a:r>
                      <a:endParaRPr lang="fr-FR" sz="1800" dirty="0"/>
                    </a:p>
                  </a:txBody>
                  <a:tcPr/>
                </a:tc>
                <a:tc>
                  <a:txBody>
                    <a:bodyPr/>
                    <a:lstStyle/>
                    <a:p>
                      <a:pPr algn="ctr"/>
                      <a:r>
                        <a:rPr lang="fr-FR" sz="1800" dirty="0" smtClean="0"/>
                        <a:t>Intitulé</a:t>
                      </a:r>
                      <a:endParaRPr lang="fr-FR" sz="1800" dirty="0"/>
                    </a:p>
                  </a:txBody>
                  <a:tcPr/>
                </a:tc>
                <a:tc>
                  <a:txBody>
                    <a:bodyPr/>
                    <a:lstStyle/>
                    <a:p>
                      <a:pPr algn="ctr"/>
                      <a:r>
                        <a:rPr lang="fr-FR" sz="1800" dirty="0" smtClean="0"/>
                        <a:t>priorité</a:t>
                      </a:r>
                      <a:endParaRPr lang="fr-FR" sz="1800" dirty="0"/>
                    </a:p>
                  </a:txBody>
                  <a:tcPr/>
                </a:tc>
              </a:tr>
              <a:tr h="370840">
                <a:tc>
                  <a:txBody>
                    <a:bodyPr/>
                    <a:lstStyle/>
                    <a:p>
                      <a:pPr algn="ctr">
                        <a:spcAft>
                          <a:spcPts val="0"/>
                        </a:spcAft>
                      </a:pPr>
                      <a:r>
                        <a:rPr lang="fr-FR" sz="1800" kern="50">
                          <a:effectLst/>
                          <a:latin typeface="Calibri"/>
                          <a:ea typeface="Lucida Sans Unicode"/>
                          <a:cs typeface="Calibri"/>
                        </a:rPr>
                        <a:t>IS13.1</a:t>
                      </a:r>
                      <a:endParaRPr lang="fr-FR" sz="1800" kern="5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Sensibiliser et former les aménageurs et gestionnaires privés</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a:effectLst/>
                          <a:latin typeface="Calibri"/>
                          <a:ea typeface="Lucida Sans Unicode"/>
                          <a:cs typeface="Calibri"/>
                        </a:rPr>
                        <a:t>IS13.2</a:t>
                      </a:r>
                      <a:endParaRPr lang="fr-FR" sz="1800" kern="5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Sensibiliser et former les professionnels de l’environnement</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a:effectLst/>
                          <a:latin typeface="Calibri"/>
                          <a:ea typeface="Lucida Sans Unicode"/>
                          <a:cs typeface="Calibri"/>
                        </a:rPr>
                        <a:t>IS13.3</a:t>
                      </a:r>
                      <a:endParaRPr lang="fr-FR" sz="1800" kern="5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Sensibiliser et former les animateurs nature et de sports de plein air</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1</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a:effectLst/>
                          <a:latin typeface="Calibri"/>
                          <a:ea typeface="Lucida Sans Unicode"/>
                          <a:cs typeface="Calibri"/>
                        </a:rPr>
                        <a:t>IS14.1</a:t>
                      </a:r>
                      <a:endParaRPr lang="fr-FR" sz="1800" kern="5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Développer des outils didactiques et sensibiliser le grand public et les scolaires</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a:effectLst/>
                          <a:latin typeface="Calibri"/>
                          <a:ea typeface="Lucida Sans Unicode"/>
                          <a:cs typeface="Calibri"/>
                        </a:rPr>
                        <a:t>2</a:t>
                      </a:r>
                      <a:endParaRPr lang="fr-FR" sz="1800" kern="50">
                        <a:effectLst/>
                        <a:latin typeface="Times New Roman"/>
                        <a:ea typeface="Lucida Sans Unicode"/>
                        <a:cs typeface="Mangal"/>
                      </a:endParaRPr>
                    </a:p>
                  </a:txBody>
                  <a:tcPr marL="68580" marR="68580" marT="0" marB="0" anchor="ctr"/>
                </a:tc>
              </a:tr>
              <a:tr h="370840">
                <a:tc>
                  <a:txBody>
                    <a:bodyPr/>
                    <a:lstStyle/>
                    <a:p>
                      <a:pPr algn="ctr">
                        <a:spcAft>
                          <a:spcPts val="0"/>
                        </a:spcAft>
                      </a:pPr>
                      <a:r>
                        <a:rPr lang="fr-FR" sz="1800" kern="50">
                          <a:effectLst/>
                          <a:latin typeface="Calibri"/>
                          <a:ea typeface="Lucida Sans Unicode"/>
                          <a:cs typeface="Calibri"/>
                        </a:rPr>
                        <a:t>IS14.2</a:t>
                      </a:r>
                      <a:endParaRPr lang="fr-FR" sz="1800" kern="50">
                        <a:effectLst/>
                        <a:latin typeface="Times New Roman"/>
                        <a:ea typeface="Lucida Sans Unicode"/>
                        <a:cs typeface="Mangal"/>
                      </a:endParaRPr>
                    </a:p>
                  </a:txBody>
                  <a:tcPr marL="68580" marR="68580" marT="0" marB="0" anchor="ctr"/>
                </a:tc>
                <a:tc>
                  <a:txBody>
                    <a:bodyPr/>
                    <a:lstStyle/>
                    <a:p>
                      <a:pPr algn="just">
                        <a:spcAft>
                          <a:spcPts val="0"/>
                        </a:spcAft>
                      </a:pPr>
                      <a:r>
                        <a:rPr lang="fr-FR" sz="1800" kern="50">
                          <a:effectLst/>
                          <a:latin typeface="Calibri"/>
                          <a:ea typeface="Lucida Sans Unicode"/>
                          <a:cs typeface="Calibri"/>
                        </a:rPr>
                        <a:t>Informer les collectivités locales concernées</a:t>
                      </a:r>
                      <a:endParaRPr lang="fr-FR" sz="1800" kern="50">
                        <a:effectLst/>
                        <a:latin typeface="Times New Roman"/>
                        <a:ea typeface="Lucida Sans Unicode"/>
                        <a:cs typeface="Mangal"/>
                      </a:endParaRPr>
                    </a:p>
                  </a:txBody>
                  <a:tcPr marL="68580" marR="68580" marT="0" marB="0" anchor="ctr"/>
                </a:tc>
                <a:tc>
                  <a:txBody>
                    <a:bodyPr/>
                    <a:lstStyle/>
                    <a:p>
                      <a:pPr algn="ctr">
                        <a:spcAft>
                          <a:spcPts val="0"/>
                        </a:spcAft>
                      </a:pPr>
                      <a:r>
                        <a:rPr lang="fr-FR" sz="1800" kern="50" dirty="0">
                          <a:effectLst/>
                          <a:latin typeface="Calibri"/>
                          <a:ea typeface="Lucida Sans Unicode"/>
                          <a:cs typeface="Calibri"/>
                        </a:rPr>
                        <a:t>1</a:t>
                      </a:r>
                      <a:endParaRPr lang="fr-FR" sz="1800" kern="50" dirty="0">
                        <a:effectLst/>
                        <a:latin typeface="Times New Roman"/>
                        <a:ea typeface="Lucida Sans Unicode"/>
                        <a:cs typeface="Mangal"/>
                      </a:endParaRPr>
                    </a:p>
                  </a:txBody>
                  <a:tcPr marL="68580" marR="68580" marT="0" marB="0" anchor="ctr"/>
                </a:tc>
              </a:tr>
            </a:tbl>
          </a:graphicData>
        </a:graphic>
      </p:graphicFrame>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txBox="1">
            <a:spLocks/>
          </p:cNvSpPr>
          <p:nvPr/>
        </p:nvSpPr>
        <p:spPr>
          <a:xfrm>
            <a:off x="2261362" y="120986"/>
            <a:ext cx="658822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500" dirty="0" smtClean="0"/>
              <a:t>Information et sensibilisation</a:t>
            </a:r>
            <a:endParaRPr lang="fr-FR" sz="3500" dirty="0"/>
          </a:p>
        </p:txBody>
      </p:sp>
      <p:sp>
        <p:nvSpPr>
          <p:cNvPr id="11" name="Rectangle 10"/>
          <p:cNvSpPr/>
          <p:nvPr/>
        </p:nvSpPr>
        <p:spPr>
          <a:xfrm>
            <a:off x="1187624" y="4739660"/>
            <a:ext cx="7128792" cy="1569660"/>
          </a:xfrm>
          <a:prstGeom prst="rect">
            <a:avLst/>
          </a:prstGeom>
        </p:spPr>
        <p:txBody>
          <a:bodyPr wrap="square">
            <a:spAutoFit/>
          </a:bodyPr>
          <a:lstStyle/>
          <a:p>
            <a:r>
              <a:rPr lang="fr-FR" sz="2400" i="1" dirty="0" smtClean="0"/>
              <a:t>- Actions restant en majeure partie à développer.</a:t>
            </a:r>
          </a:p>
          <a:p>
            <a:endParaRPr lang="fr-FR" sz="2400" i="1" dirty="0" smtClean="0"/>
          </a:p>
          <a:p>
            <a:r>
              <a:rPr lang="fr-FR" sz="2400" i="1" dirty="0" smtClean="0"/>
              <a:t>- Problèmes de moyens…</a:t>
            </a:r>
            <a:endParaRPr lang="fr-FR" sz="2400" i="1" dirty="0"/>
          </a:p>
          <a:p>
            <a:endParaRPr lang="fr-FR" sz="2400" i="1" dirty="0"/>
          </a:p>
        </p:txBody>
      </p:sp>
    </p:spTree>
    <p:extLst>
      <p:ext uri="{BB962C8B-B14F-4D97-AF65-F5344CB8AC3E}">
        <p14:creationId xmlns:p14="http://schemas.microsoft.com/office/powerpoint/2010/main" val="345121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46768" y="1012086"/>
            <a:ext cx="7225632" cy="369332"/>
          </a:xfrm>
          <a:prstGeom prst="rect">
            <a:avLst/>
          </a:prstGeom>
          <a:noFill/>
        </p:spPr>
        <p:txBody>
          <a:bodyPr wrap="none" rtlCol="0">
            <a:spAutoFit/>
          </a:bodyPr>
          <a:lstStyle/>
          <a:p>
            <a:pPr>
              <a:buFont typeface="Wingdings" pitchFamily="2" charset="2"/>
              <a:buChar char="§"/>
            </a:pPr>
            <a:r>
              <a:rPr lang="fr-FR" dirty="0" smtClean="0"/>
              <a:t> </a:t>
            </a:r>
            <a:r>
              <a:rPr lang="fr-FR" b="1" dirty="0"/>
              <a:t>DHFF</a:t>
            </a:r>
            <a:r>
              <a:rPr lang="fr-FR" dirty="0"/>
              <a:t> : transmission des résultats de l’évaluation de l’état de </a:t>
            </a:r>
            <a:r>
              <a:rPr lang="fr-FR" dirty="0" smtClean="0"/>
              <a:t>conservation</a:t>
            </a:r>
            <a:endParaRPr lang="fr-FR" dirty="0"/>
          </a:p>
        </p:txBody>
      </p:sp>
      <p:sp>
        <p:nvSpPr>
          <p:cNvPr id="3" name="ZoneTexte 2"/>
          <p:cNvSpPr txBox="1"/>
          <p:nvPr/>
        </p:nvSpPr>
        <p:spPr>
          <a:xfrm>
            <a:off x="1259632" y="370555"/>
            <a:ext cx="6912768" cy="369332"/>
          </a:xfrm>
          <a:prstGeom prst="rect">
            <a:avLst/>
          </a:prstGeom>
          <a:solidFill>
            <a:schemeClr val="accent6">
              <a:lumMod val="40000"/>
              <a:lumOff val="60000"/>
              <a:alpha val="56000"/>
            </a:schemeClr>
          </a:solidFill>
          <a:ln w="19050">
            <a:solidFill>
              <a:srgbClr val="FFC000"/>
            </a:solidFill>
          </a:ln>
        </p:spPr>
        <p:txBody>
          <a:bodyPr wrap="square" rtlCol="0">
            <a:spAutoFit/>
          </a:bodyPr>
          <a:lstStyle/>
          <a:p>
            <a:pPr algn="ctr"/>
            <a:r>
              <a:rPr lang="fr-FR" b="1" dirty="0" smtClean="0"/>
              <a:t>En bref : le point sur la mise en œuvre du PNA Odonates</a:t>
            </a:r>
            <a:endParaRPr lang="fr-FR" b="1" dirty="0"/>
          </a:p>
        </p:txBody>
      </p:sp>
      <p:pic>
        <p:nvPicPr>
          <p:cNvPr id="4" name="Picture 6" descr="C:\Users\Raphaelle\Documents\Logos_silhouette_bandeau PNA\ischn.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56376" y="188640"/>
            <a:ext cx="1008112" cy="1008112"/>
          </a:xfrm>
          <a:prstGeom prst="rect">
            <a:avLst/>
          </a:prstGeom>
          <a:noFill/>
        </p:spPr>
      </p:pic>
      <p:pic>
        <p:nvPicPr>
          <p:cNvPr id="11" name="Image 10"/>
          <p:cNvPicPr>
            <a:picLocks noChangeAspect="1"/>
          </p:cNvPicPr>
          <p:nvPr/>
        </p:nvPicPr>
        <p:blipFill rotWithShape="1">
          <a:blip r:embed="rId3"/>
          <a:srcRect l="3296" t="1485" r="3154" b="1897"/>
          <a:stretch/>
        </p:blipFill>
        <p:spPr>
          <a:xfrm>
            <a:off x="3581681" y="1988840"/>
            <a:ext cx="5382807" cy="3931264"/>
          </a:xfrm>
          <a:prstGeom prst="rect">
            <a:avLst/>
          </a:prstGeom>
        </p:spPr>
      </p:pic>
      <p:grpSp>
        <p:nvGrpSpPr>
          <p:cNvPr id="5" name="Groupe 4"/>
          <p:cNvGrpSpPr/>
          <p:nvPr/>
        </p:nvGrpSpPr>
        <p:grpSpPr>
          <a:xfrm>
            <a:off x="323528" y="2780928"/>
            <a:ext cx="3156139" cy="2347088"/>
            <a:chOff x="191725" y="3375576"/>
            <a:chExt cx="3156139" cy="2347088"/>
          </a:xfrm>
        </p:grpSpPr>
        <p:sp>
          <p:nvSpPr>
            <p:cNvPr id="12" name="ZoneTexte 11"/>
            <p:cNvSpPr txBox="1"/>
            <p:nvPr/>
          </p:nvSpPr>
          <p:spPr>
            <a:xfrm>
              <a:off x="191725" y="3375576"/>
              <a:ext cx="3156139" cy="923330"/>
            </a:xfrm>
            <a:prstGeom prst="rect">
              <a:avLst/>
            </a:prstGeom>
            <a:noFill/>
          </p:spPr>
          <p:txBody>
            <a:bodyPr wrap="square" rtlCol="0">
              <a:spAutoFit/>
            </a:bodyPr>
            <a:lstStyle/>
            <a:p>
              <a:r>
                <a:rPr lang="fr-FR" u="sng" dirty="0"/>
                <a:t>Début 2013 :</a:t>
              </a:r>
              <a:r>
                <a:rPr lang="fr-FR" dirty="0"/>
                <a:t> clôture du second exercice d’évaluation (réunions d’experts</a:t>
              </a:r>
              <a:r>
                <a:rPr lang="fr-FR" dirty="0" smtClean="0"/>
                <a:t>)</a:t>
              </a:r>
              <a:endParaRPr lang="fr-FR" dirty="0"/>
            </a:p>
          </p:txBody>
        </p:sp>
        <p:sp>
          <p:nvSpPr>
            <p:cNvPr id="13" name="ZoneTexte 12"/>
            <p:cNvSpPr txBox="1"/>
            <p:nvPr/>
          </p:nvSpPr>
          <p:spPr>
            <a:xfrm>
              <a:off x="688408" y="5353332"/>
              <a:ext cx="2162772" cy="369332"/>
            </a:xfrm>
            <a:prstGeom prst="rect">
              <a:avLst/>
            </a:prstGeom>
            <a:noFill/>
          </p:spPr>
          <p:txBody>
            <a:bodyPr wrap="none" rtlCol="0">
              <a:spAutoFit/>
            </a:bodyPr>
            <a:lstStyle/>
            <a:p>
              <a:r>
                <a:rPr lang="fr-FR" dirty="0" smtClean="0"/>
                <a:t>10 espèces, 28 fiches</a:t>
              </a:r>
              <a:endParaRPr lang="fr-FR" dirty="0"/>
            </a:p>
          </p:txBody>
        </p:sp>
      </p:grpSp>
    </p:spTree>
    <p:extLst>
      <p:ext uri="{BB962C8B-B14F-4D97-AF65-F5344CB8AC3E}">
        <p14:creationId xmlns:p14="http://schemas.microsoft.com/office/powerpoint/2010/main" val="30575274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9472" y="322139"/>
            <a:ext cx="7761040" cy="874613"/>
          </a:xfrm>
        </p:spPr>
        <p:txBody>
          <a:bodyPr>
            <a:normAutofit/>
          </a:bodyPr>
          <a:lstStyle/>
          <a:p>
            <a:r>
              <a:rPr lang="fr-FR" sz="3600" b="1" dirty="0" smtClean="0"/>
              <a:t>De la nécessité d'un observatoire ?</a:t>
            </a:r>
            <a:endParaRPr lang="fr-FR" sz="3600" b="1" dirty="0"/>
          </a:p>
        </p:txBody>
      </p:sp>
      <p:sp>
        <p:nvSpPr>
          <p:cNvPr id="6" name="Rectangle 5"/>
          <p:cNvSpPr/>
          <p:nvPr/>
        </p:nvSpPr>
        <p:spPr>
          <a:xfrm>
            <a:off x="251520" y="1331476"/>
            <a:ext cx="8784976" cy="369332"/>
          </a:xfrm>
          <a:prstGeom prst="rect">
            <a:avLst/>
          </a:prstGeom>
        </p:spPr>
        <p:txBody>
          <a:bodyPr wrap="square">
            <a:spAutoFit/>
          </a:bodyPr>
          <a:lstStyle/>
          <a:p>
            <a:pPr algn="just">
              <a:spcAft>
                <a:spcPts val="0"/>
              </a:spcAft>
            </a:pPr>
            <a:r>
              <a:rPr lang="fr-FR" b="1" kern="50" dirty="0" smtClean="0">
                <a:solidFill>
                  <a:srgbClr val="0070C0"/>
                </a:solidFill>
                <a:ea typeface="Lucida Sans Unicode"/>
                <a:cs typeface="Mangal"/>
              </a:rPr>
              <a:t>RM11.1</a:t>
            </a:r>
            <a:r>
              <a:rPr lang="fr-FR" kern="50" dirty="0" smtClean="0">
                <a:solidFill>
                  <a:srgbClr val="0070C0"/>
                </a:solidFill>
                <a:ea typeface="Lucida Sans Unicode"/>
                <a:cs typeface="Mangal"/>
              </a:rPr>
              <a:t> </a:t>
            </a:r>
            <a:r>
              <a:rPr lang="fr-FR" sz="1400" kern="50" dirty="0" smtClean="0">
                <a:solidFill>
                  <a:srgbClr val="0070C0"/>
                </a:solidFill>
                <a:ea typeface="Lucida Sans Unicode"/>
                <a:cs typeface="Mangal"/>
              </a:rPr>
              <a:t>: étudier l'opportunité de formaliser une structure d'échanges et d'information sur les odonates de la région</a:t>
            </a:r>
            <a:endParaRPr lang="fr-FR" kern="50" dirty="0">
              <a:solidFill>
                <a:srgbClr val="0070C0"/>
              </a:solidFill>
              <a:ea typeface="Lucida Sans Unicode"/>
              <a:cs typeface="Mangal"/>
            </a:endParaRPr>
          </a:p>
        </p:txBody>
      </p:sp>
      <p:grpSp>
        <p:nvGrpSpPr>
          <p:cNvPr id="7" name="Groupe 6"/>
          <p:cNvGrpSpPr/>
          <p:nvPr/>
        </p:nvGrpSpPr>
        <p:grpSpPr>
          <a:xfrm>
            <a:off x="0" y="5157192"/>
            <a:ext cx="9144000" cy="1400356"/>
            <a:chOff x="0" y="5157192"/>
            <a:chExt cx="9144000" cy="1400356"/>
          </a:xfrm>
        </p:grpSpPr>
        <p:pic>
          <p:nvPicPr>
            <p:cNvPr id="8"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necteur droit 8"/>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423" y="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95736" y="1916832"/>
            <a:ext cx="6840760" cy="4247317"/>
          </a:xfrm>
          <a:prstGeom prst="rect">
            <a:avLst/>
          </a:prstGeom>
        </p:spPr>
        <p:txBody>
          <a:bodyPr wrap="square">
            <a:spAutoFit/>
          </a:bodyPr>
          <a:lstStyle/>
          <a:p>
            <a:pPr algn="just">
              <a:spcAft>
                <a:spcPts val="0"/>
              </a:spcAft>
            </a:pPr>
            <a:r>
              <a:rPr lang="fr-FR" kern="50" dirty="0" smtClean="0">
                <a:ea typeface="Lucida Sans Unicode"/>
                <a:cs typeface="Calibri"/>
              </a:rPr>
              <a:t>AC2.4</a:t>
            </a:r>
            <a:r>
              <a:rPr lang="fr-FR" sz="1400" kern="50" dirty="0" smtClean="0">
                <a:ea typeface="Lucida Sans Unicode"/>
                <a:cs typeface="Calibri"/>
              </a:rPr>
              <a:t> : Renforcer </a:t>
            </a:r>
            <a:r>
              <a:rPr lang="fr-FR" sz="1400" kern="50" dirty="0">
                <a:ea typeface="Lucida Sans Unicode"/>
                <a:cs typeface="Calibri"/>
              </a:rPr>
              <a:t>la prise en compte des odonates par les collectivités et </a:t>
            </a:r>
            <a:r>
              <a:rPr lang="fr-FR" sz="1400" kern="50" dirty="0" err="1" smtClean="0">
                <a:ea typeface="Lucida Sans Unicode"/>
                <a:cs typeface="Calibri"/>
              </a:rPr>
              <a:t>e.p</a:t>
            </a:r>
            <a:r>
              <a:rPr lang="fr-FR" sz="1400" kern="50" dirty="0" smtClean="0">
                <a:ea typeface="Lucida Sans Unicode"/>
                <a:cs typeface="Calibri"/>
              </a:rPr>
              <a:t>.</a:t>
            </a:r>
          </a:p>
          <a:p>
            <a:pPr algn="just">
              <a:spcAft>
                <a:spcPts val="0"/>
              </a:spcAft>
            </a:pPr>
            <a:r>
              <a:rPr lang="fr-FR" kern="50" dirty="0" smtClean="0">
                <a:ea typeface="Lucida Sans Unicode"/>
                <a:cs typeface="Mangal"/>
              </a:rPr>
              <a:t>AC2.6</a:t>
            </a:r>
            <a:r>
              <a:rPr lang="fr-FR" sz="1400" kern="50" dirty="0" smtClean="0">
                <a:ea typeface="Lucida Sans Unicode"/>
                <a:cs typeface="Mangal"/>
              </a:rPr>
              <a:t> : poursuivre le recensement des données historiques</a:t>
            </a:r>
          </a:p>
          <a:p>
            <a:pPr algn="just"/>
            <a:r>
              <a:rPr lang="fr-FR" kern="50" dirty="0">
                <a:ea typeface="Lucida Sans Unicode"/>
                <a:cs typeface="Mangal"/>
              </a:rPr>
              <a:t>AC2.7</a:t>
            </a:r>
            <a:r>
              <a:rPr lang="fr-FR" sz="1400" kern="50" dirty="0">
                <a:ea typeface="Lucida Sans Unicode"/>
                <a:cs typeface="Mangal"/>
              </a:rPr>
              <a:t> : étudier l'opportunité d'un atlas régional</a:t>
            </a:r>
          </a:p>
          <a:p>
            <a:pPr algn="just"/>
            <a:r>
              <a:rPr lang="fr-FR" kern="50" dirty="0">
                <a:ea typeface="Lucida Sans Unicode"/>
                <a:cs typeface="Mangal"/>
              </a:rPr>
              <a:t>AC3.1</a:t>
            </a:r>
            <a:r>
              <a:rPr lang="fr-FR" sz="1400" kern="50" dirty="0">
                <a:ea typeface="Lucida Sans Unicode"/>
                <a:cs typeface="Mangal"/>
              </a:rPr>
              <a:t> : mutualiser les informations</a:t>
            </a:r>
          </a:p>
          <a:p>
            <a:pPr algn="just">
              <a:spcAft>
                <a:spcPts val="0"/>
              </a:spcAft>
            </a:pPr>
            <a:r>
              <a:rPr lang="fr-FR" kern="50" dirty="0" smtClean="0">
                <a:ea typeface="Lucida Sans Unicode"/>
                <a:cs typeface="Mangal"/>
              </a:rPr>
              <a:t>AC3.3</a:t>
            </a:r>
            <a:r>
              <a:rPr lang="fr-FR" sz="1400" kern="50" dirty="0" smtClean="0">
                <a:ea typeface="Lucida Sans Unicode"/>
                <a:cs typeface="Mangal"/>
              </a:rPr>
              <a:t> : synthétiser les connaissances sur l'état de conservation des espèces</a:t>
            </a:r>
          </a:p>
          <a:p>
            <a:pPr algn="just">
              <a:spcAft>
                <a:spcPts val="0"/>
              </a:spcAft>
            </a:pPr>
            <a:r>
              <a:rPr lang="fr-FR" kern="50" dirty="0" smtClean="0">
                <a:ea typeface="Lucida Sans Unicode"/>
                <a:cs typeface="Mangal"/>
              </a:rPr>
              <a:t>AC4.1</a:t>
            </a:r>
            <a:r>
              <a:rPr lang="fr-FR" sz="1400" kern="50" dirty="0" smtClean="0">
                <a:ea typeface="Lucida Sans Unicode"/>
                <a:cs typeface="Mangal"/>
              </a:rPr>
              <a:t> : intégrer les groupes de travail et de recherche nationaux ou interrégionaux</a:t>
            </a:r>
          </a:p>
          <a:p>
            <a:pPr algn="just">
              <a:spcAft>
                <a:spcPts val="0"/>
              </a:spcAft>
            </a:pPr>
            <a:r>
              <a:rPr lang="fr-FR" kern="50" dirty="0" smtClean="0">
                <a:ea typeface="Lucida Sans Unicode"/>
                <a:cs typeface="Mangal"/>
              </a:rPr>
              <a:t>GC8.1</a:t>
            </a:r>
            <a:r>
              <a:rPr lang="fr-FR" sz="1400" kern="50" dirty="0" smtClean="0">
                <a:ea typeface="Lucida Sans Unicode"/>
                <a:cs typeface="Mangal"/>
              </a:rPr>
              <a:t> : informer les services instructeurs</a:t>
            </a:r>
          </a:p>
          <a:p>
            <a:pPr algn="just">
              <a:spcAft>
                <a:spcPts val="0"/>
              </a:spcAft>
            </a:pPr>
            <a:r>
              <a:rPr lang="fr-FR" kern="50" dirty="0" smtClean="0">
                <a:ea typeface="Lucida Sans Unicode"/>
                <a:cs typeface="Mangal"/>
              </a:rPr>
              <a:t>GC8.3</a:t>
            </a:r>
            <a:r>
              <a:rPr lang="fr-FR" sz="1400" kern="50" dirty="0" smtClean="0">
                <a:ea typeface="Lucida Sans Unicode"/>
                <a:cs typeface="Mangal"/>
              </a:rPr>
              <a:t> : faire le bilan des lacunes de la base ZNIEFF et mettre à niveau</a:t>
            </a:r>
          </a:p>
          <a:p>
            <a:pPr algn="just">
              <a:spcAft>
                <a:spcPts val="0"/>
              </a:spcAft>
            </a:pPr>
            <a:r>
              <a:rPr lang="fr-FR" kern="50" dirty="0" smtClean="0">
                <a:ea typeface="Lucida Sans Unicode"/>
                <a:cs typeface="Mangal"/>
              </a:rPr>
              <a:t>GC8.4</a:t>
            </a:r>
            <a:r>
              <a:rPr lang="fr-FR" sz="1400" kern="50" dirty="0" smtClean="0">
                <a:ea typeface="Lucida Sans Unicode"/>
                <a:cs typeface="Mangal"/>
              </a:rPr>
              <a:t> : intégrer les espèces de la déclinaison des les politiques en faveur de la biodiversité</a:t>
            </a:r>
          </a:p>
          <a:p>
            <a:pPr algn="just">
              <a:spcAft>
                <a:spcPts val="0"/>
              </a:spcAft>
            </a:pPr>
            <a:r>
              <a:rPr lang="fr-FR" kern="50" dirty="0" smtClean="0">
                <a:ea typeface="Lucida Sans Unicode"/>
                <a:cs typeface="Mangal"/>
              </a:rPr>
              <a:t>GC8.5</a:t>
            </a:r>
            <a:r>
              <a:rPr lang="fr-FR" sz="1400" kern="50" dirty="0" smtClean="0">
                <a:ea typeface="Lucida Sans Unicode"/>
                <a:cs typeface="Mangal"/>
              </a:rPr>
              <a:t> : participer au Conseil scientifique du futur CEN</a:t>
            </a:r>
          </a:p>
          <a:p>
            <a:pPr algn="just">
              <a:spcAft>
                <a:spcPts val="0"/>
              </a:spcAft>
            </a:pPr>
            <a:r>
              <a:rPr lang="fr-FR" kern="50" dirty="0" smtClean="0">
                <a:ea typeface="Lucida Sans Unicode"/>
                <a:cs typeface="Mangal"/>
              </a:rPr>
              <a:t>GC8.7</a:t>
            </a:r>
            <a:r>
              <a:rPr lang="fr-FR" sz="1400" kern="50" dirty="0" smtClean="0">
                <a:ea typeface="Lucida Sans Unicode"/>
                <a:cs typeface="Mangal"/>
              </a:rPr>
              <a:t> : élaborer une liste régionale d'espèces prioritaires</a:t>
            </a:r>
          </a:p>
          <a:p>
            <a:pPr algn="just">
              <a:spcAft>
                <a:spcPts val="0"/>
              </a:spcAft>
            </a:pPr>
            <a:r>
              <a:rPr lang="fr-FR" kern="50" dirty="0" smtClean="0">
                <a:ea typeface="Lucida Sans Unicode"/>
                <a:cs typeface="Mangal"/>
              </a:rPr>
              <a:t>RM11.2</a:t>
            </a:r>
            <a:r>
              <a:rPr lang="fr-FR" sz="1400" kern="50" dirty="0" smtClean="0">
                <a:ea typeface="Lucida Sans Unicode"/>
                <a:cs typeface="Mangal"/>
              </a:rPr>
              <a:t> : mettre en place un SIG</a:t>
            </a:r>
          </a:p>
          <a:p>
            <a:pPr algn="just">
              <a:spcAft>
                <a:spcPts val="0"/>
              </a:spcAft>
            </a:pPr>
            <a:r>
              <a:rPr lang="fr-FR" kern="50" dirty="0" smtClean="0">
                <a:ea typeface="Lucida Sans Unicode"/>
                <a:cs typeface="Mangal"/>
              </a:rPr>
              <a:t>RM11.3</a:t>
            </a:r>
            <a:r>
              <a:rPr lang="fr-FR" sz="1400" kern="50" dirty="0" smtClean="0">
                <a:ea typeface="Lucida Sans Unicode"/>
                <a:cs typeface="Mangal"/>
              </a:rPr>
              <a:t> : gérer et animer une base documentaire</a:t>
            </a:r>
          </a:p>
          <a:p>
            <a:pPr algn="just">
              <a:spcAft>
                <a:spcPts val="0"/>
              </a:spcAft>
            </a:pPr>
            <a:r>
              <a:rPr lang="fr-FR" kern="50" dirty="0" smtClean="0">
                <a:ea typeface="Lucida Sans Unicode"/>
                <a:cs typeface="Mangal"/>
              </a:rPr>
              <a:t>IS14.1</a:t>
            </a:r>
            <a:r>
              <a:rPr lang="fr-FR" sz="1400" kern="50" dirty="0" smtClean="0">
                <a:ea typeface="Lucida Sans Unicode"/>
                <a:cs typeface="Mangal"/>
              </a:rPr>
              <a:t> : développer des outils didactiques et sensibiliser le grand public</a:t>
            </a:r>
          </a:p>
          <a:p>
            <a:pPr algn="just">
              <a:spcAft>
                <a:spcPts val="0"/>
              </a:spcAft>
            </a:pPr>
            <a:r>
              <a:rPr lang="fr-FR" kern="50" dirty="0" smtClean="0">
                <a:ea typeface="Lucida Sans Unicode"/>
                <a:cs typeface="Mangal"/>
              </a:rPr>
              <a:t>IS14.2</a:t>
            </a:r>
            <a:r>
              <a:rPr lang="fr-FR" sz="1400" kern="50" dirty="0" smtClean="0">
                <a:ea typeface="Lucida Sans Unicode"/>
                <a:cs typeface="Mangal"/>
              </a:rPr>
              <a:t> : informer les collectivités locales concernées</a:t>
            </a:r>
            <a:endParaRPr lang="fr-FR" sz="1400" kern="50" dirty="0">
              <a:ea typeface="Lucida Sans Unicode"/>
              <a:cs typeface="Mangal"/>
            </a:endParaRPr>
          </a:p>
        </p:txBody>
      </p:sp>
      <p:sp>
        <p:nvSpPr>
          <p:cNvPr id="11" name="Rectangle 10"/>
          <p:cNvSpPr/>
          <p:nvPr/>
        </p:nvSpPr>
        <p:spPr>
          <a:xfrm>
            <a:off x="179512" y="2996952"/>
            <a:ext cx="1684132" cy="1815882"/>
          </a:xfrm>
          <a:prstGeom prst="rect">
            <a:avLst/>
          </a:prstGeom>
        </p:spPr>
        <p:txBody>
          <a:bodyPr wrap="square">
            <a:spAutoFit/>
          </a:bodyPr>
          <a:lstStyle/>
          <a:p>
            <a:pPr algn="ctr">
              <a:spcAft>
                <a:spcPts val="0"/>
              </a:spcAft>
            </a:pPr>
            <a:r>
              <a:rPr lang="fr-FR" sz="1600" i="1" kern="50" dirty="0" smtClean="0">
                <a:solidFill>
                  <a:srgbClr val="C00000"/>
                </a:solidFill>
                <a:ea typeface="Lucida Sans Unicode"/>
                <a:cs typeface="Calibri"/>
              </a:rPr>
              <a:t>Un </a:t>
            </a:r>
            <a:r>
              <a:rPr lang="fr-FR" sz="1600" b="1" i="1" kern="50" dirty="0" smtClean="0">
                <a:solidFill>
                  <a:srgbClr val="C00000"/>
                </a:solidFill>
                <a:ea typeface="Lucida Sans Unicode"/>
                <a:cs typeface="Calibri"/>
              </a:rPr>
              <a:t>observatoire</a:t>
            </a:r>
            <a:r>
              <a:rPr lang="fr-FR" sz="1600" i="1" kern="50" dirty="0" smtClean="0">
                <a:solidFill>
                  <a:srgbClr val="C00000"/>
                </a:solidFill>
                <a:ea typeface="Lucida Sans Unicode"/>
                <a:cs typeface="Calibri"/>
              </a:rPr>
              <a:t> permettrait la prise en charge ou la contribution à de nombreuses actions de la déclinaison</a:t>
            </a:r>
            <a:endParaRPr lang="fr-FR" sz="1600" i="1" kern="50" dirty="0">
              <a:solidFill>
                <a:srgbClr val="C00000"/>
              </a:solidFill>
              <a:ea typeface="Lucida Sans Unicode"/>
              <a:cs typeface="Mangal"/>
            </a:endParaRPr>
          </a:p>
        </p:txBody>
      </p:sp>
      <p:sp>
        <p:nvSpPr>
          <p:cNvPr id="12" name="Accolade ouvrante 11"/>
          <p:cNvSpPr/>
          <p:nvPr/>
        </p:nvSpPr>
        <p:spPr>
          <a:xfrm>
            <a:off x="1835696" y="1844824"/>
            <a:ext cx="432048" cy="4320480"/>
          </a:xfrm>
          <a:prstGeom prst="leftBrace">
            <a:avLst>
              <a:gd name="adj1" fmla="val 8333"/>
              <a:gd name="adj2" fmla="val 49567"/>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1854713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5877272"/>
            <a:ext cx="8229600" cy="604664"/>
          </a:xfrm>
        </p:spPr>
        <p:txBody>
          <a:bodyPr/>
          <a:lstStyle/>
          <a:p>
            <a:pPr marL="0" indent="0" algn="r">
              <a:buNone/>
            </a:pPr>
            <a:r>
              <a:rPr lang="fr-FR" dirty="0" smtClean="0"/>
              <a:t>Merci de votre attention…</a:t>
            </a:r>
            <a:endParaRPr lang="fr-FR" dirty="0"/>
          </a:p>
        </p:txBody>
      </p:sp>
      <p:grpSp>
        <p:nvGrpSpPr>
          <p:cNvPr id="4" name="Groupe 3"/>
          <p:cNvGrpSpPr/>
          <p:nvPr/>
        </p:nvGrpSpPr>
        <p:grpSpPr>
          <a:xfrm>
            <a:off x="0" y="5157192"/>
            <a:ext cx="9144000" cy="1400356"/>
            <a:chOff x="0" y="5157192"/>
            <a:chExt cx="9144000" cy="1400356"/>
          </a:xfrm>
        </p:grpSpPr>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necteur droit 5"/>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5362" name="Picture 2" descr="Aeschna isoceles_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980" y="992898"/>
            <a:ext cx="6894512" cy="459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5553236" y="631041"/>
            <a:ext cx="3329501" cy="369332"/>
          </a:xfrm>
          <a:prstGeom prst="rect">
            <a:avLst/>
          </a:prstGeom>
          <a:noFill/>
        </p:spPr>
        <p:txBody>
          <a:bodyPr wrap="none" rtlCol="0">
            <a:spAutoFit/>
          </a:bodyPr>
          <a:lstStyle/>
          <a:p>
            <a:r>
              <a:rPr lang="fr-FR" i="1" dirty="0" smtClean="0">
                <a:solidFill>
                  <a:schemeClr val="accent2">
                    <a:lumMod val="50000"/>
                  </a:schemeClr>
                </a:solidFill>
              </a:rPr>
              <a:t>Aeshna isoceles </a:t>
            </a:r>
            <a:r>
              <a:rPr lang="fr-FR" dirty="0" smtClean="0">
                <a:solidFill>
                  <a:schemeClr val="accent2">
                    <a:lumMod val="50000"/>
                  </a:schemeClr>
                </a:solidFill>
              </a:rPr>
              <a:t>(cliché : P. </a:t>
            </a:r>
            <a:r>
              <a:rPr lang="fr-FR" dirty="0" err="1" smtClean="0">
                <a:solidFill>
                  <a:schemeClr val="accent2">
                    <a:lumMod val="50000"/>
                  </a:schemeClr>
                </a:solidFill>
              </a:rPr>
              <a:t>Trécul</a:t>
            </a:r>
            <a:r>
              <a:rPr lang="fr-FR" dirty="0" smtClean="0">
                <a:solidFill>
                  <a:schemeClr val="accent2">
                    <a:lumMod val="50000"/>
                  </a:schemeClr>
                </a:solidFill>
              </a:rPr>
              <a:t>)</a:t>
            </a:r>
            <a:endParaRPr lang="fr-FR" dirty="0">
              <a:solidFill>
                <a:schemeClr val="accent2">
                  <a:lumMod val="50000"/>
                </a:schemeClr>
              </a:solidFill>
            </a:endParaRPr>
          </a:p>
        </p:txBody>
      </p:sp>
      <p:pic>
        <p:nvPicPr>
          <p:cNvPr id="8" name="Imag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423" y="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865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47"/>
            <a:ext cx="9144000" cy="323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a:xfrm>
            <a:off x="6804248" y="3086529"/>
            <a:ext cx="0" cy="3771471"/>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093" r="31758" b="47460"/>
          <a:stretch/>
        </p:blipFill>
        <p:spPr bwMode="auto">
          <a:xfrm>
            <a:off x="4319972" y="188640"/>
            <a:ext cx="4680520" cy="131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1434048" y="1412776"/>
            <a:ext cx="7314416" cy="1477328"/>
          </a:xfrm>
          <a:prstGeom prst="rect">
            <a:avLst/>
          </a:prstGeom>
          <a:noFill/>
        </p:spPr>
        <p:txBody>
          <a:bodyPr wrap="square" rtlCol="0">
            <a:spAutoFit/>
          </a:bodyPr>
          <a:lstStyle/>
          <a:p>
            <a:pPr algn="r"/>
            <a:r>
              <a:rPr lang="fr-FR" sz="2400" b="1" i="1" dirty="0" smtClean="0">
                <a:solidFill>
                  <a:schemeClr val="accent6">
                    <a:lumMod val="75000"/>
                  </a:schemeClr>
                </a:solidFill>
              </a:rPr>
              <a:t>1</a:t>
            </a:r>
            <a:r>
              <a:rPr lang="fr-FR" sz="2400" b="1" i="1" baseline="30000" dirty="0" smtClean="0">
                <a:solidFill>
                  <a:schemeClr val="accent6">
                    <a:lumMod val="75000"/>
                  </a:schemeClr>
                </a:solidFill>
              </a:rPr>
              <a:t>er</a:t>
            </a:r>
            <a:r>
              <a:rPr lang="fr-FR" sz="2400" b="1" i="1" dirty="0" smtClean="0">
                <a:solidFill>
                  <a:schemeClr val="accent6">
                    <a:lumMod val="75000"/>
                  </a:schemeClr>
                </a:solidFill>
              </a:rPr>
              <a:t> Comité de Pilotage</a:t>
            </a:r>
          </a:p>
          <a:p>
            <a:pPr algn="r"/>
            <a:r>
              <a:rPr lang="fr-FR" sz="2400" b="1" i="1" dirty="0" smtClean="0">
                <a:solidFill>
                  <a:schemeClr val="accent6">
                    <a:lumMod val="75000"/>
                  </a:schemeClr>
                </a:solidFill>
              </a:rPr>
              <a:t>de la déclinaison régionale</a:t>
            </a:r>
          </a:p>
          <a:p>
            <a:pPr algn="r"/>
            <a:r>
              <a:rPr lang="fr-FR" sz="2400" b="1" i="1" dirty="0" smtClean="0">
                <a:solidFill>
                  <a:schemeClr val="accent6">
                    <a:lumMod val="75000"/>
                  </a:schemeClr>
                </a:solidFill>
              </a:rPr>
              <a:t>en Pays-de-la-Loire</a:t>
            </a:r>
          </a:p>
          <a:p>
            <a:pPr algn="r"/>
            <a:r>
              <a:rPr lang="fr-FR" b="1" dirty="0" smtClean="0"/>
              <a:t>DREAL Nantes, le 26 mai 2014</a:t>
            </a:r>
            <a:endParaRPr lang="fr-FR" b="1" dirty="0"/>
          </a:p>
        </p:txBody>
      </p:sp>
      <p:pic>
        <p:nvPicPr>
          <p:cNvPr id="1030" name="Image 2" descr="Description : 2_Coenagrion pulchellum_9831_ML-GRET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3769" y="5237273"/>
            <a:ext cx="1800000" cy="135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Gomphus graslinii (2)_Benji Même-Lafon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7625"/>
          <a:stretch/>
        </p:blipFill>
        <p:spPr bwMode="auto">
          <a:xfrm>
            <a:off x="1840865" y="5013376"/>
            <a:ext cx="2227079"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age 2" descr="Description : 2_Coenagrion pulchellum_9831_ML-GRETI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8668" y="5013176"/>
            <a:ext cx="2391564"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Imag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67" y="3085249"/>
            <a:ext cx="1742804" cy="104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p:nvPr/>
        </p:nvSpPr>
        <p:spPr>
          <a:xfrm>
            <a:off x="1177274" y="3532259"/>
            <a:ext cx="5626974" cy="1415772"/>
          </a:xfrm>
          <a:prstGeom prst="rect">
            <a:avLst/>
          </a:prstGeom>
          <a:noFill/>
        </p:spPr>
        <p:txBody>
          <a:bodyPr wrap="square" rtlCol="0">
            <a:spAutoFit/>
          </a:bodyPr>
          <a:lstStyle/>
          <a:p>
            <a:pPr algn="r"/>
            <a:r>
              <a:rPr lang="fr-FR" sz="2400" b="1" i="1" dirty="0"/>
              <a:t>Éléments de doctrine régionale pour la prise en compte des odonates dans le cadre des études </a:t>
            </a:r>
            <a:r>
              <a:rPr lang="fr-FR" sz="2400" b="1" i="1" dirty="0" smtClean="0"/>
              <a:t>réglementaires</a:t>
            </a:r>
          </a:p>
          <a:p>
            <a:pPr algn="r"/>
            <a:r>
              <a:rPr lang="fr-FR" sz="1400" b="1" i="1" dirty="0" smtClean="0"/>
              <a:t>Etienne IORIO &amp; Arnaud LE NEVE</a:t>
            </a:r>
            <a:endParaRPr lang="fr-FR" sz="1400" b="1" dirty="0"/>
          </a:p>
        </p:txBody>
      </p:sp>
      <p:pic>
        <p:nvPicPr>
          <p:cNvPr id="4" name="Picture 5" descr="C:\Users\utilisateur\Desktop\inde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0312" y="4653136"/>
            <a:ext cx="152400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2749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0" y="5157192"/>
            <a:ext cx="9144000" cy="1400356"/>
            <a:chOff x="0" y="5157192"/>
            <a:chExt cx="9144000" cy="1400356"/>
          </a:xfrm>
        </p:grpSpPr>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cteur droit 6"/>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Espace réservé du contenu 2"/>
          <p:cNvSpPr>
            <a:spLocks noGrp="1"/>
          </p:cNvSpPr>
          <p:nvPr>
            <p:ph idx="1"/>
          </p:nvPr>
        </p:nvSpPr>
        <p:spPr>
          <a:xfrm>
            <a:off x="914400" y="1835243"/>
            <a:ext cx="8229600" cy="4718881"/>
          </a:xfrm>
        </p:spPr>
        <p:txBody>
          <a:bodyPr>
            <a:normAutofit/>
          </a:bodyPr>
          <a:lstStyle/>
          <a:p>
            <a:pPr marL="0" indent="0" algn="just">
              <a:buNone/>
            </a:pPr>
            <a:endParaRPr lang="fr-FR" sz="1700" b="1" dirty="0" smtClean="0"/>
          </a:p>
          <a:p>
            <a:pPr marL="0" indent="0" algn="just">
              <a:buNone/>
            </a:pPr>
            <a:r>
              <a:rPr lang="fr-FR" sz="2200" b="1" dirty="0" smtClean="0"/>
              <a:t>Public ciblé : </a:t>
            </a:r>
          </a:p>
          <a:p>
            <a:r>
              <a:rPr lang="fr-FR" sz="2200" u="sng" dirty="0" smtClean="0"/>
              <a:t>Services instructeurs de la DREAL et DDT</a:t>
            </a:r>
            <a:r>
              <a:rPr lang="fr-FR" sz="2200" dirty="0" smtClean="0"/>
              <a:t> en charge de suivre les procédures administratives et réglementaires</a:t>
            </a:r>
          </a:p>
          <a:p>
            <a:endParaRPr lang="fr-FR" sz="2200" dirty="0" smtClean="0"/>
          </a:p>
          <a:p>
            <a:r>
              <a:rPr lang="fr-FR" sz="2200" u="sng" dirty="0" smtClean="0"/>
              <a:t>Pétitionnaires et leurs prestataires</a:t>
            </a:r>
            <a:r>
              <a:rPr lang="fr-FR" sz="2200" dirty="0" smtClean="0"/>
              <a:t> </a:t>
            </a:r>
            <a:r>
              <a:rPr lang="fr-FR" sz="2200" dirty="0"/>
              <a:t>réalisant </a:t>
            </a:r>
            <a:r>
              <a:rPr lang="fr-FR" sz="2200" dirty="0" smtClean="0"/>
              <a:t>des études réglementaires</a:t>
            </a:r>
            <a:endParaRPr lang="fr-FR" sz="2200" dirty="0"/>
          </a:p>
          <a:p>
            <a:endParaRPr lang="fr-FR" sz="2200" dirty="0" smtClean="0"/>
          </a:p>
          <a:p>
            <a:r>
              <a:rPr lang="fr-FR" sz="2200" u="sng" dirty="0" smtClean="0"/>
              <a:t>Maîtres d’ouvrages publics qui diffusent des appels d’offres</a:t>
            </a:r>
            <a:r>
              <a:rPr lang="fr-FR" sz="2200" dirty="0" smtClean="0"/>
              <a:t> afin de mieux prendre en compte les aspects techniques exigés par les odonates lors d’une étude d’impact</a:t>
            </a:r>
          </a:p>
          <a:p>
            <a:pPr lvl="1"/>
            <a:endParaRPr lang="fr-FR" dirty="0"/>
          </a:p>
        </p:txBody>
      </p:sp>
      <p:sp>
        <p:nvSpPr>
          <p:cNvPr id="2" name="Rectangle 1"/>
          <p:cNvSpPr/>
          <p:nvPr/>
        </p:nvSpPr>
        <p:spPr>
          <a:xfrm>
            <a:off x="0" y="1065802"/>
            <a:ext cx="9144000" cy="769441"/>
          </a:xfrm>
          <a:prstGeom prst="rect">
            <a:avLst/>
          </a:prstGeom>
        </p:spPr>
        <p:txBody>
          <a:bodyPr wrap="square">
            <a:spAutoFit/>
          </a:bodyPr>
          <a:lstStyle/>
          <a:p>
            <a:pPr algn="ctr"/>
            <a:r>
              <a:rPr lang="fr-FR" sz="2200" b="1" i="1" dirty="0" smtClean="0"/>
              <a:t>Présentation de la doctrine régionale</a:t>
            </a:r>
          </a:p>
          <a:p>
            <a:pPr algn="ctr"/>
            <a:r>
              <a:rPr lang="fr-FR" sz="2200" b="1" i="1" dirty="0" smtClean="0"/>
              <a:t>pour la prise en compte dans les études réglementaires</a:t>
            </a:r>
            <a:endParaRPr lang="fr-FR" sz="2200" b="1" i="1" dirty="0"/>
          </a:p>
        </p:txBody>
      </p:sp>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Users\utilisateur\Desktop\ind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77012"/>
            <a:ext cx="1097066" cy="1398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2478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0" y="5157192"/>
            <a:ext cx="9144000" cy="1400356"/>
            <a:chOff x="0" y="5157192"/>
            <a:chExt cx="9144000" cy="1400356"/>
          </a:xfrm>
        </p:grpSpPr>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cteur droit 6"/>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Espace réservé du contenu 2"/>
          <p:cNvSpPr>
            <a:spLocks noGrp="1"/>
          </p:cNvSpPr>
          <p:nvPr>
            <p:ph idx="1"/>
          </p:nvPr>
        </p:nvSpPr>
        <p:spPr>
          <a:xfrm>
            <a:off x="914400" y="2780927"/>
            <a:ext cx="8229600" cy="3773197"/>
          </a:xfrm>
        </p:spPr>
        <p:txBody>
          <a:bodyPr>
            <a:normAutofit fontScale="47500" lnSpcReduction="20000"/>
          </a:bodyPr>
          <a:lstStyle/>
          <a:p>
            <a:pPr marL="0" indent="0" algn="just">
              <a:buNone/>
            </a:pPr>
            <a:endParaRPr lang="fr-FR" sz="1700" b="1" dirty="0" smtClean="0"/>
          </a:p>
          <a:p>
            <a:pPr marL="0" indent="0" algn="just">
              <a:buNone/>
            </a:pPr>
            <a:r>
              <a:rPr lang="fr-FR" b="1" dirty="0" smtClean="0"/>
              <a:t>Moyens : </a:t>
            </a:r>
          </a:p>
          <a:p>
            <a:r>
              <a:rPr lang="fr-FR" u="sng" dirty="0" smtClean="0"/>
              <a:t>Détail des protocoles d’inventaires</a:t>
            </a:r>
            <a:r>
              <a:rPr lang="fr-FR" dirty="0" smtClean="0"/>
              <a:t> adaptés à la biologie des odonates</a:t>
            </a:r>
          </a:p>
          <a:p>
            <a:pPr lvl="1"/>
            <a:r>
              <a:rPr lang="fr-FR" dirty="0"/>
              <a:t> </a:t>
            </a:r>
            <a:r>
              <a:rPr lang="fr-FR" dirty="0" smtClean="0"/>
              <a:t>recherche d’exuvies  pour les anisoptères</a:t>
            </a:r>
            <a:endParaRPr lang="fr-FR" dirty="0"/>
          </a:p>
          <a:p>
            <a:pPr lvl="1"/>
            <a:r>
              <a:rPr lang="fr-FR" dirty="0"/>
              <a:t> </a:t>
            </a:r>
            <a:r>
              <a:rPr lang="fr-FR" dirty="0" smtClean="0"/>
              <a:t>recherche des indices comportementaux chez les </a:t>
            </a:r>
            <a:r>
              <a:rPr lang="fr-FR" dirty="0" err="1" smtClean="0"/>
              <a:t>zygoptères</a:t>
            </a:r>
            <a:endParaRPr lang="fr-FR" dirty="0"/>
          </a:p>
          <a:p>
            <a:pPr lvl="1"/>
            <a:r>
              <a:rPr lang="fr-FR" dirty="0"/>
              <a:t> </a:t>
            </a:r>
            <a:r>
              <a:rPr lang="fr-FR" dirty="0" smtClean="0"/>
              <a:t>prospection à des périodes adaptées aux espèces à cibler</a:t>
            </a:r>
            <a:endParaRPr lang="fr-FR" dirty="0"/>
          </a:p>
          <a:p>
            <a:endParaRPr lang="fr-FR" sz="5900" dirty="0" smtClean="0"/>
          </a:p>
          <a:p>
            <a:r>
              <a:rPr lang="fr-FR" dirty="0" smtClean="0"/>
              <a:t>Une vive orientation </a:t>
            </a:r>
            <a:r>
              <a:rPr lang="fr-FR" u="sng" dirty="0" smtClean="0"/>
              <a:t>à la recherche de l’ensemble des espèces à fort enjeu</a:t>
            </a:r>
            <a:r>
              <a:rPr lang="fr-FR" dirty="0" smtClean="0"/>
              <a:t> de conservation (constituées au minimum par les espèces de la déclinaison PDL du PNAO)</a:t>
            </a:r>
          </a:p>
          <a:p>
            <a:endParaRPr lang="fr-FR" sz="3800" dirty="0" smtClean="0"/>
          </a:p>
          <a:p>
            <a:r>
              <a:rPr lang="fr-FR" dirty="0" smtClean="0"/>
              <a:t>Pour les espèces protégées, apport d’éléments méthodologiques d’évaluation de </a:t>
            </a:r>
            <a:r>
              <a:rPr lang="fr-FR" dirty="0"/>
              <a:t>la </a:t>
            </a:r>
            <a:r>
              <a:rPr lang="fr-FR" u="sng" dirty="0"/>
              <a:t>densité de la population locale</a:t>
            </a:r>
            <a:r>
              <a:rPr lang="fr-FR" dirty="0"/>
              <a:t> </a:t>
            </a:r>
            <a:r>
              <a:rPr lang="fr-FR" dirty="0" smtClean="0"/>
              <a:t>et </a:t>
            </a:r>
            <a:r>
              <a:rPr lang="fr-FR" dirty="0"/>
              <a:t>sur la </a:t>
            </a:r>
            <a:r>
              <a:rPr lang="fr-FR" u="sng" dirty="0"/>
              <a:t>qualité et représentativité de son </a:t>
            </a:r>
            <a:r>
              <a:rPr lang="fr-FR" u="sng" dirty="0" smtClean="0"/>
              <a:t>habitat </a:t>
            </a:r>
            <a:r>
              <a:rPr lang="fr-FR" dirty="0" smtClean="0"/>
              <a:t>dans une zone d’étude</a:t>
            </a:r>
          </a:p>
          <a:p>
            <a:pPr lvl="1"/>
            <a:r>
              <a:rPr lang="fr-FR" dirty="0"/>
              <a:t> </a:t>
            </a:r>
            <a:r>
              <a:rPr lang="fr-FR" i="1" dirty="0" err="1" smtClean="0"/>
              <a:t>Coenagrion</a:t>
            </a:r>
            <a:r>
              <a:rPr lang="fr-FR" i="1" dirty="0" smtClean="0"/>
              <a:t> mercuriale</a:t>
            </a:r>
          </a:p>
          <a:p>
            <a:pPr lvl="1"/>
            <a:r>
              <a:rPr lang="fr-FR" dirty="0"/>
              <a:t> </a:t>
            </a:r>
            <a:r>
              <a:rPr lang="fr-FR" i="1" dirty="0" err="1" smtClean="0"/>
              <a:t>Oxygastra</a:t>
            </a:r>
            <a:r>
              <a:rPr lang="fr-FR" i="1" dirty="0" smtClean="0"/>
              <a:t> </a:t>
            </a:r>
            <a:r>
              <a:rPr lang="fr-FR" i="1" dirty="0" err="1" smtClean="0"/>
              <a:t>curtisii</a:t>
            </a:r>
            <a:endParaRPr lang="fr-FR" i="1" dirty="0" smtClean="0"/>
          </a:p>
          <a:p>
            <a:pPr lvl="1"/>
            <a:r>
              <a:rPr lang="fr-FR" dirty="0"/>
              <a:t> </a:t>
            </a:r>
            <a:r>
              <a:rPr lang="fr-FR" i="1" dirty="0" err="1" smtClean="0"/>
              <a:t>Gomphus</a:t>
            </a:r>
            <a:r>
              <a:rPr lang="fr-FR" i="1" dirty="0" smtClean="0"/>
              <a:t> </a:t>
            </a:r>
            <a:r>
              <a:rPr lang="fr-FR" i="1" dirty="0" err="1" smtClean="0"/>
              <a:t>flavipes</a:t>
            </a:r>
            <a:r>
              <a:rPr lang="fr-FR" dirty="0" smtClean="0"/>
              <a:t>, </a:t>
            </a:r>
            <a:r>
              <a:rPr lang="fr-FR" i="1" dirty="0" smtClean="0"/>
              <a:t>G. </a:t>
            </a:r>
            <a:r>
              <a:rPr lang="fr-FR" i="1" dirty="0" err="1" smtClean="0"/>
              <a:t>graslinii</a:t>
            </a:r>
            <a:r>
              <a:rPr lang="fr-FR" dirty="0" smtClean="0"/>
              <a:t>, </a:t>
            </a:r>
            <a:r>
              <a:rPr lang="fr-FR" i="1" dirty="0" err="1" smtClean="0"/>
              <a:t>Ophiogomphus</a:t>
            </a:r>
            <a:r>
              <a:rPr lang="fr-FR" i="1" dirty="0" smtClean="0"/>
              <a:t> </a:t>
            </a:r>
            <a:r>
              <a:rPr lang="fr-FR" i="1" dirty="0" err="1" smtClean="0"/>
              <a:t>cecilia</a:t>
            </a:r>
            <a:r>
              <a:rPr lang="fr-FR" i="1" dirty="0" smtClean="0"/>
              <a:t> </a:t>
            </a:r>
            <a:r>
              <a:rPr lang="fr-FR" dirty="0" smtClean="0"/>
              <a:t>(à venir)</a:t>
            </a:r>
          </a:p>
          <a:p>
            <a:pPr lvl="1"/>
            <a:r>
              <a:rPr lang="fr-FR" dirty="0"/>
              <a:t> </a:t>
            </a:r>
            <a:r>
              <a:rPr lang="fr-FR" i="1" dirty="0" err="1" smtClean="0"/>
              <a:t>Leucorrhinia</a:t>
            </a:r>
            <a:r>
              <a:rPr lang="fr-FR" i="1" dirty="0" smtClean="0"/>
              <a:t> </a:t>
            </a:r>
            <a:r>
              <a:rPr lang="fr-FR" i="1" dirty="0" err="1" smtClean="0"/>
              <a:t>albifrons</a:t>
            </a:r>
            <a:r>
              <a:rPr lang="fr-FR" dirty="0" smtClean="0"/>
              <a:t>, </a:t>
            </a:r>
            <a:r>
              <a:rPr lang="fr-FR" i="1" dirty="0" smtClean="0"/>
              <a:t>L. </a:t>
            </a:r>
            <a:r>
              <a:rPr lang="fr-FR" i="1" dirty="0" err="1" smtClean="0"/>
              <a:t>caudalis</a:t>
            </a:r>
            <a:r>
              <a:rPr lang="fr-FR" dirty="0" smtClean="0"/>
              <a:t>, </a:t>
            </a:r>
            <a:r>
              <a:rPr lang="fr-FR" i="1" dirty="0" smtClean="0"/>
              <a:t>L. </a:t>
            </a:r>
            <a:r>
              <a:rPr lang="fr-FR" i="1" dirty="0" err="1" smtClean="0"/>
              <a:t>pectoralis</a:t>
            </a:r>
            <a:r>
              <a:rPr lang="fr-FR" i="1" dirty="0" smtClean="0"/>
              <a:t> </a:t>
            </a:r>
            <a:r>
              <a:rPr lang="fr-FR" dirty="0" smtClean="0"/>
              <a:t>(à venir)</a:t>
            </a:r>
          </a:p>
          <a:p>
            <a:pPr lvl="1"/>
            <a:endParaRPr lang="fr-FR" dirty="0"/>
          </a:p>
        </p:txBody>
      </p:sp>
      <p:sp>
        <p:nvSpPr>
          <p:cNvPr id="2" name="Rectangle 1"/>
          <p:cNvSpPr/>
          <p:nvPr/>
        </p:nvSpPr>
        <p:spPr>
          <a:xfrm>
            <a:off x="0" y="1065802"/>
            <a:ext cx="9144000" cy="769441"/>
          </a:xfrm>
          <a:prstGeom prst="rect">
            <a:avLst/>
          </a:prstGeom>
        </p:spPr>
        <p:txBody>
          <a:bodyPr wrap="square">
            <a:spAutoFit/>
          </a:bodyPr>
          <a:lstStyle/>
          <a:p>
            <a:pPr algn="ctr"/>
            <a:r>
              <a:rPr lang="fr-FR" sz="2200" b="1" i="1" dirty="0" smtClean="0"/>
              <a:t>Présentation de la doctrine régionale</a:t>
            </a:r>
          </a:p>
          <a:p>
            <a:pPr algn="ctr"/>
            <a:r>
              <a:rPr lang="fr-FR" sz="2200" b="1" i="1" dirty="0" smtClean="0"/>
              <a:t>pour la prise en compte dans les études réglementaires</a:t>
            </a:r>
            <a:endParaRPr lang="fr-FR" sz="2200" b="1" i="1" dirty="0"/>
          </a:p>
        </p:txBody>
      </p:sp>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03548" y="1820115"/>
            <a:ext cx="8136903" cy="800219"/>
          </a:xfrm>
          <a:prstGeom prst="rect">
            <a:avLst/>
          </a:prstGeom>
          <a:solidFill>
            <a:srgbClr val="FF9933"/>
          </a:solidFill>
        </p:spPr>
        <p:txBody>
          <a:bodyPr wrap="square">
            <a:spAutoFit/>
          </a:bodyPr>
          <a:lstStyle/>
          <a:p>
            <a:pPr algn="just"/>
            <a:r>
              <a:rPr lang="fr-FR" dirty="0"/>
              <a:t> </a:t>
            </a:r>
            <a:r>
              <a:rPr lang="fr-FR" sz="1400" b="1" u="sng" dirty="0"/>
              <a:t>L’objectif de cette doctrine</a:t>
            </a:r>
            <a:r>
              <a:rPr lang="fr-FR" sz="1400" b="1" dirty="0"/>
              <a:t> : </a:t>
            </a:r>
            <a:r>
              <a:rPr lang="fr-FR" sz="1400" dirty="0"/>
              <a:t>apporter les principaux éléments nécessaires à la bonne conduite du volet </a:t>
            </a:r>
            <a:r>
              <a:rPr lang="fr-FR" sz="1400" dirty="0" err="1"/>
              <a:t>odonatologique</a:t>
            </a:r>
            <a:r>
              <a:rPr lang="fr-FR" sz="1400" dirty="0"/>
              <a:t> des études </a:t>
            </a:r>
            <a:r>
              <a:rPr lang="fr-FR" sz="1400" dirty="0" smtClean="0"/>
              <a:t>d’impact, des dérogations « espèces protégées » </a:t>
            </a:r>
            <a:r>
              <a:rPr lang="fr-FR" sz="1400" dirty="0"/>
              <a:t>et </a:t>
            </a:r>
            <a:r>
              <a:rPr lang="fr-FR" sz="1400" dirty="0" smtClean="0"/>
              <a:t>des dossiers </a:t>
            </a:r>
            <a:r>
              <a:rPr lang="fr-FR" sz="1400" dirty="0"/>
              <a:t>d’incidences </a:t>
            </a:r>
            <a:r>
              <a:rPr lang="fr-FR" sz="1400" dirty="0" err="1"/>
              <a:t>Natura</a:t>
            </a:r>
            <a:r>
              <a:rPr lang="fr-FR" sz="1400" dirty="0"/>
              <a:t> </a:t>
            </a:r>
            <a:r>
              <a:rPr lang="fr-FR" sz="1400" dirty="0" smtClean="0"/>
              <a:t>2000, </a:t>
            </a:r>
            <a:r>
              <a:rPr lang="fr-FR" sz="1400" dirty="0"/>
              <a:t>en particulier sur le plan qualitatif des prospections et des inventaires à mener.</a:t>
            </a:r>
          </a:p>
        </p:txBody>
      </p:sp>
      <p:pic>
        <p:nvPicPr>
          <p:cNvPr id="10" name="Image 9" descr="Z:\Mes Documents\2 - PNA Odonates\Cycle_Odonates_SfO-Vaillant.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2697018"/>
            <a:ext cx="2334967" cy="1740447"/>
          </a:xfrm>
          <a:prstGeom prst="rect">
            <a:avLst/>
          </a:prstGeom>
          <a:noFill/>
          <a:ln>
            <a:noFill/>
          </a:ln>
        </p:spPr>
      </p:pic>
      <p:pic>
        <p:nvPicPr>
          <p:cNvPr id="11" name="Picture 5" descr="C:\Users\utilisateur\Desktop\inde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376" y="77012"/>
            <a:ext cx="1097066" cy="1398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2091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20038" y="5157223"/>
            <a:ext cx="9144000" cy="1400356"/>
            <a:chOff x="0" y="5157192"/>
            <a:chExt cx="9144000" cy="1400356"/>
          </a:xfrm>
        </p:grpSpPr>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cteur droit 6"/>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Espace réservé du contenu 2"/>
          <p:cNvSpPr>
            <a:spLocks noGrp="1"/>
          </p:cNvSpPr>
          <p:nvPr>
            <p:ph idx="1"/>
          </p:nvPr>
        </p:nvSpPr>
        <p:spPr>
          <a:xfrm>
            <a:off x="914400" y="1340768"/>
            <a:ext cx="8229600" cy="5213357"/>
          </a:xfrm>
        </p:spPr>
        <p:txBody>
          <a:bodyPr>
            <a:normAutofit/>
          </a:bodyPr>
          <a:lstStyle/>
          <a:p>
            <a:pPr marL="0" indent="0" algn="just">
              <a:buNone/>
            </a:pPr>
            <a:r>
              <a:rPr lang="fr-FR" sz="1800" b="1" dirty="0" smtClean="0"/>
              <a:t>Aperçu du document</a:t>
            </a:r>
          </a:p>
          <a:p>
            <a:pPr marL="0" indent="0" algn="just">
              <a:buNone/>
            </a:pPr>
            <a:endParaRPr lang="fr-FR" sz="1600" dirty="0"/>
          </a:p>
        </p:txBody>
      </p:sp>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p:cNvPicPr/>
          <p:nvPr/>
        </p:nvPicPr>
        <p:blipFill rotWithShape="1">
          <a:blip r:embed="rId4"/>
          <a:srcRect l="28662" r="29067"/>
          <a:stretch/>
        </p:blipFill>
        <p:spPr bwMode="auto">
          <a:xfrm>
            <a:off x="1020162" y="2060848"/>
            <a:ext cx="2599959" cy="3661288"/>
          </a:xfrm>
          <a:prstGeom prst="rect">
            <a:avLst/>
          </a:prstGeom>
          <a:ln w="6350">
            <a:solidFill>
              <a:schemeClr val="tx1"/>
            </a:solidFill>
          </a:ln>
          <a:extLst>
            <a:ext uri="{53640926-AAD7-44D8-BBD7-CCE9431645EC}">
              <a14:shadowObscured xmlns:a14="http://schemas.microsoft.com/office/drawing/2010/main"/>
            </a:ext>
          </a:extLst>
        </p:spPr>
      </p:pic>
      <p:pic>
        <p:nvPicPr>
          <p:cNvPr id="13" name="Image 12"/>
          <p:cNvPicPr/>
          <p:nvPr/>
        </p:nvPicPr>
        <p:blipFill rotWithShape="1">
          <a:blip r:embed="rId5"/>
          <a:srcRect l="28817" r="28910"/>
          <a:stretch/>
        </p:blipFill>
        <p:spPr bwMode="auto">
          <a:xfrm>
            <a:off x="3752381" y="2060848"/>
            <a:ext cx="2592288" cy="3661287"/>
          </a:xfrm>
          <a:prstGeom prst="rect">
            <a:avLst/>
          </a:prstGeom>
          <a:ln w="6350">
            <a:solidFill>
              <a:schemeClr val="tx1"/>
            </a:solidFill>
          </a:ln>
          <a:extLst>
            <a:ext uri="{53640926-AAD7-44D8-BBD7-CCE9431645EC}">
              <a14:shadowObscured xmlns:a14="http://schemas.microsoft.com/office/drawing/2010/main"/>
            </a:ext>
          </a:extLst>
        </p:spPr>
      </p:pic>
      <p:pic>
        <p:nvPicPr>
          <p:cNvPr id="14" name="Image 13"/>
          <p:cNvPicPr/>
          <p:nvPr/>
        </p:nvPicPr>
        <p:blipFill rotWithShape="1">
          <a:blip r:embed="rId6"/>
          <a:srcRect l="28698" r="29029"/>
          <a:stretch/>
        </p:blipFill>
        <p:spPr bwMode="auto">
          <a:xfrm>
            <a:off x="6456815" y="2060847"/>
            <a:ext cx="2520280" cy="3661287"/>
          </a:xfrm>
          <a:prstGeom prst="rect">
            <a:avLst/>
          </a:prstGeom>
          <a:ln w="6350">
            <a:solidFill>
              <a:schemeClr val="tx1"/>
            </a:solidFill>
          </a:ln>
          <a:extLst>
            <a:ext uri="{53640926-AAD7-44D8-BBD7-CCE9431645EC}">
              <a14:shadowObscured xmlns:a14="http://schemas.microsoft.com/office/drawing/2010/main"/>
            </a:ext>
          </a:extLst>
        </p:spPr>
      </p:pic>
      <p:pic>
        <p:nvPicPr>
          <p:cNvPr id="10" name="Picture 5" descr="C:\Users\utilisateur\Desktop\inde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6376" y="77012"/>
            <a:ext cx="1097066" cy="1398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4143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20038" y="5157223"/>
            <a:ext cx="9144000" cy="1400356"/>
            <a:chOff x="0" y="5157192"/>
            <a:chExt cx="9144000" cy="1400356"/>
          </a:xfrm>
        </p:grpSpPr>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99"/>
            <a:stretch/>
          </p:blipFill>
          <p:spPr bwMode="auto">
            <a:xfrm>
              <a:off x="0" y="5157192"/>
              <a:ext cx="4211960" cy="14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cteur droit 6"/>
            <p:cNvCxnSpPr/>
            <p:nvPr/>
          </p:nvCxnSpPr>
          <p:spPr>
            <a:xfrm>
              <a:off x="0" y="6554125"/>
              <a:ext cx="91440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Espace réservé du contenu 2"/>
          <p:cNvSpPr>
            <a:spLocks noGrp="1"/>
          </p:cNvSpPr>
          <p:nvPr>
            <p:ph idx="1"/>
          </p:nvPr>
        </p:nvSpPr>
        <p:spPr>
          <a:xfrm>
            <a:off x="914400" y="1496689"/>
            <a:ext cx="8050088" cy="5057435"/>
          </a:xfrm>
        </p:spPr>
        <p:txBody>
          <a:bodyPr>
            <a:normAutofit/>
          </a:bodyPr>
          <a:lstStyle/>
          <a:p>
            <a:pPr marL="0" indent="0" algn="just">
              <a:buNone/>
            </a:pPr>
            <a:r>
              <a:rPr lang="fr-FR" sz="1800" b="1" dirty="0" smtClean="0"/>
              <a:t>Aperçu du document - suite</a:t>
            </a:r>
          </a:p>
          <a:p>
            <a:pPr marL="0" indent="0" algn="just">
              <a:buNone/>
            </a:pPr>
            <a:endParaRPr lang="fr-FR" sz="1600" dirty="0"/>
          </a:p>
        </p:txBody>
      </p:sp>
      <p:pic>
        <p:nvPicPr>
          <p:cNvPr id="8"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60"/>
            <a:ext cx="1668221" cy="10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p:nvPr/>
        </p:nvPicPr>
        <p:blipFill rotWithShape="1">
          <a:blip r:embed="rId4"/>
          <a:srcRect l="28935" r="28791"/>
          <a:stretch/>
        </p:blipFill>
        <p:spPr bwMode="auto">
          <a:xfrm>
            <a:off x="882220" y="2348880"/>
            <a:ext cx="2550266" cy="3717588"/>
          </a:xfrm>
          <a:prstGeom prst="rect">
            <a:avLst/>
          </a:prstGeom>
          <a:ln w="6350">
            <a:solidFill>
              <a:schemeClr val="tx1"/>
            </a:solidFill>
          </a:ln>
          <a:extLst>
            <a:ext uri="{53640926-AAD7-44D8-BBD7-CCE9431645EC}">
              <a14:shadowObscured xmlns:a14="http://schemas.microsoft.com/office/drawing/2010/main"/>
            </a:ext>
          </a:extLst>
        </p:spPr>
      </p:pic>
      <p:pic>
        <p:nvPicPr>
          <p:cNvPr id="15" name="Image 14"/>
          <p:cNvPicPr/>
          <p:nvPr/>
        </p:nvPicPr>
        <p:blipFill rotWithShape="1">
          <a:blip r:embed="rId5"/>
          <a:srcRect l="28935" r="29029"/>
          <a:stretch/>
        </p:blipFill>
        <p:spPr bwMode="auto">
          <a:xfrm>
            <a:off x="3582857" y="2348881"/>
            <a:ext cx="2520280" cy="3717588"/>
          </a:xfrm>
          <a:prstGeom prst="rect">
            <a:avLst/>
          </a:prstGeom>
          <a:ln w="6350">
            <a:solidFill>
              <a:schemeClr val="tx1"/>
            </a:solidFill>
          </a:ln>
          <a:extLst>
            <a:ext uri="{53640926-AAD7-44D8-BBD7-CCE9431645EC}">
              <a14:shadowObscured xmlns:a14="http://schemas.microsoft.com/office/drawing/2010/main"/>
            </a:ext>
          </a:extLst>
        </p:spPr>
      </p:pic>
      <p:pic>
        <p:nvPicPr>
          <p:cNvPr id="16" name="Image 15"/>
          <p:cNvPicPr/>
          <p:nvPr/>
        </p:nvPicPr>
        <p:blipFill rotWithShape="1">
          <a:blip r:embed="rId6"/>
          <a:srcRect l="28698" r="29029"/>
          <a:stretch/>
        </p:blipFill>
        <p:spPr bwMode="auto">
          <a:xfrm>
            <a:off x="6228184" y="-19905"/>
            <a:ext cx="2769897" cy="3717587"/>
          </a:xfrm>
          <a:prstGeom prst="rect">
            <a:avLst/>
          </a:prstGeom>
          <a:ln w="6350">
            <a:solidFill>
              <a:schemeClr val="tx1"/>
            </a:solidFill>
          </a:ln>
          <a:extLst>
            <a:ext uri="{53640926-AAD7-44D8-BBD7-CCE9431645EC}">
              <a14:shadowObscured xmlns:a14="http://schemas.microsoft.com/office/drawing/2010/main"/>
            </a:ext>
          </a:extLst>
        </p:spPr>
      </p:pic>
      <p:pic>
        <p:nvPicPr>
          <p:cNvPr id="17" name="Image 16"/>
          <p:cNvPicPr/>
          <p:nvPr/>
        </p:nvPicPr>
        <p:blipFill rotWithShape="1">
          <a:blip r:embed="rId7"/>
          <a:srcRect l="28698" r="28791"/>
          <a:stretch/>
        </p:blipFill>
        <p:spPr bwMode="auto">
          <a:xfrm>
            <a:off x="6344434" y="2794321"/>
            <a:ext cx="2799566" cy="3717588"/>
          </a:xfrm>
          <a:prstGeom prst="rect">
            <a:avLst/>
          </a:prstGeom>
          <a:ln w="6350">
            <a:solidFill>
              <a:schemeClr val="tx1"/>
            </a:solidFill>
          </a:ln>
          <a:extLst>
            <a:ext uri="{53640926-AAD7-44D8-BBD7-CCE9431645EC}">
              <a14:shadowObscured xmlns:a14="http://schemas.microsoft.com/office/drawing/2010/main"/>
            </a:ext>
          </a:extLst>
        </p:spPr>
      </p:pic>
      <p:pic>
        <p:nvPicPr>
          <p:cNvPr id="12" name="Picture 5" descr="C:\Users\utilisateur\Desktop\inde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1080" y="116632"/>
            <a:ext cx="896561" cy="1143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5693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2362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268760"/>
            <a:ext cx="8568952" cy="936104"/>
          </a:xfrm>
          <a:ln>
            <a:solidFill>
              <a:schemeClr val="tx2">
                <a:lumMod val="40000"/>
                <a:lumOff val="60000"/>
              </a:schemeClr>
            </a:solidFill>
          </a:ln>
        </p:spPr>
        <p:txBody>
          <a:bodyPr>
            <a:normAutofit/>
          </a:bodyPr>
          <a:lstStyle/>
          <a:p>
            <a:pPr algn="ctr"/>
            <a:r>
              <a:rPr lang="fr-FR" sz="2400" dirty="0" smtClean="0"/>
              <a:t>Acquisition de connaissances sur la Cordulie à corps fin (</a:t>
            </a:r>
            <a:r>
              <a:rPr lang="fr-FR" sz="2400" i="1" dirty="0" err="1" smtClean="0"/>
              <a:t>Oxygastra</a:t>
            </a:r>
            <a:r>
              <a:rPr lang="fr-FR" sz="2400" i="1" dirty="0" smtClean="0"/>
              <a:t> </a:t>
            </a:r>
            <a:r>
              <a:rPr lang="fr-FR" sz="2400" i="1" dirty="0" err="1" smtClean="0"/>
              <a:t>curtisii</a:t>
            </a:r>
            <a:r>
              <a:rPr lang="fr-FR" sz="2400" dirty="0" smtClean="0"/>
              <a:t> Dale, 1834) en milieux stagnants</a:t>
            </a:r>
            <a:endParaRPr lang="fr-FR" sz="2400" dirty="0"/>
          </a:p>
        </p:txBody>
      </p:sp>
      <p:sp>
        <p:nvSpPr>
          <p:cNvPr id="3" name="Espace réservé du texte 2"/>
          <p:cNvSpPr>
            <a:spLocks noGrp="1"/>
          </p:cNvSpPr>
          <p:nvPr>
            <p:ph type="body" idx="1"/>
          </p:nvPr>
        </p:nvSpPr>
        <p:spPr>
          <a:xfrm>
            <a:off x="107504" y="5661248"/>
            <a:ext cx="4464496" cy="905892"/>
          </a:xfrm>
        </p:spPr>
        <p:txBody>
          <a:bodyPr>
            <a:noAutofit/>
          </a:bodyPr>
          <a:lstStyle/>
          <a:p>
            <a:r>
              <a:rPr lang="fr-FR" sz="1400" b="1" dirty="0" smtClean="0"/>
              <a:t>PNAO - 26 mai 2014</a:t>
            </a:r>
          </a:p>
          <a:p>
            <a:r>
              <a:rPr lang="fr-FR" sz="1400" b="1" dirty="0" smtClean="0"/>
              <a:t>Pierre CHASSELOUP, CPIE Loire Anjou</a:t>
            </a:r>
          </a:p>
        </p:txBody>
      </p:sp>
      <p:pic>
        <p:nvPicPr>
          <p:cNvPr id="4" name="Image 3" descr="C:\Users\Bootboot\Documents\Stage CPIE 2013\Rapport de Stage\annexee.jpg"/>
          <p:cNvPicPr/>
          <p:nvPr/>
        </p:nvPicPr>
        <p:blipFill>
          <a:blip r:embed="rId2" cstate="print"/>
          <a:srcRect/>
          <a:stretch>
            <a:fillRect/>
          </a:stretch>
        </p:blipFill>
        <p:spPr bwMode="auto">
          <a:xfrm>
            <a:off x="2411760" y="2276872"/>
            <a:ext cx="4392488" cy="316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332034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1340768"/>
            <a:ext cx="7772400" cy="576064"/>
          </a:xfrm>
        </p:spPr>
        <p:txBody>
          <a:bodyPr>
            <a:normAutofit/>
          </a:bodyPr>
          <a:lstStyle/>
          <a:p>
            <a:pPr algn="ctr"/>
            <a:r>
              <a:rPr lang="fr-FR" sz="2400" dirty="0" smtClean="0"/>
              <a:t>CONTEXTE</a:t>
            </a:r>
            <a:endParaRPr lang="fr-FR" sz="2400" dirty="0"/>
          </a:p>
        </p:txBody>
      </p:sp>
      <p:sp>
        <p:nvSpPr>
          <p:cNvPr id="3" name="Espace réservé du texte 2"/>
          <p:cNvSpPr>
            <a:spLocks noGrp="1"/>
          </p:cNvSpPr>
          <p:nvPr>
            <p:ph type="body" idx="1"/>
          </p:nvPr>
        </p:nvSpPr>
        <p:spPr>
          <a:xfrm>
            <a:off x="323528" y="1988840"/>
            <a:ext cx="8496944" cy="864096"/>
          </a:xfrm>
        </p:spPr>
        <p:txBody>
          <a:bodyPr anchor="t">
            <a:noAutofit/>
          </a:bodyPr>
          <a:lstStyle/>
          <a:p>
            <a:pPr algn="just">
              <a:spcBef>
                <a:spcPts val="0"/>
              </a:spcBef>
            </a:pPr>
            <a:r>
              <a:rPr lang="fr-FR" sz="1200" b="1" dirty="0" smtClean="0">
                <a:solidFill>
                  <a:schemeClr val="accent1">
                    <a:lumMod val="75000"/>
                  </a:schemeClr>
                </a:solidFill>
                <a:sym typeface="Wingdings"/>
              </a:rPr>
              <a:t></a:t>
            </a:r>
            <a:r>
              <a:rPr lang="fr-FR" b="1" dirty="0" smtClean="0">
                <a:solidFill>
                  <a:schemeClr val="accent1">
                    <a:lumMod val="75000"/>
                  </a:schemeClr>
                </a:solidFill>
                <a:sym typeface="Wingdings"/>
              </a:rPr>
              <a:t> 1997 : </a:t>
            </a:r>
            <a:r>
              <a:rPr lang="fr-FR" dirty="0" smtClean="0">
                <a:solidFill>
                  <a:schemeClr val="accent1">
                    <a:lumMod val="75000"/>
                  </a:schemeClr>
                </a:solidFill>
                <a:sym typeface="Wingdings"/>
              </a:rPr>
              <a:t>première observation de la </a:t>
            </a:r>
            <a:r>
              <a:rPr lang="fr-FR" b="1" dirty="0" smtClean="0">
                <a:solidFill>
                  <a:schemeClr val="accent1">
                    <a:lumMod val="75000"/>
                  </a:schemeClr>
                </a:solidFill>
                <a:sym typeface="Wingdings"/>
              </a:rPr>
              <a:t>Cordulie à corps fin </a:t>
            </a:r>
            <a:r>
              <a:rPr lang="fr-FR" dirty="0" smtClean="0">
                <a:solidFill>
                  <a:schemeClr val="accent1">
                    <a:lumMod val="75000"/>
                  </a:schemeClr>
                </a:solidFill>
                <a:sym typeface="Wingdings"/>
              </a:rPr>
              <a:t>(imago) par le CPIE Loire Anjou aux abords de </a:t>
            </a:r>
            <a:r>
              <a:rPr lang="fr-FR" b="1" dirty="0" smtClean="0">
                <a:solidFill>
                  <a:schemeClr val="accent1">
                    <a:lumMod val="75000"/>
                  </a:schemeClr>
                </a:solidFill>
                <a:sym typeface="Wingdings"/>
              </a:rPr>
              <a:t>l’ancienne carrière de St-Catherine </a:t>
            </a:r>
            <a:r>
              <a:rPr lang="fr-FR" dirty="0" smtClean="0">
                <a:solidFill>
                  <a:schemeClr val="accent1">
                    <a:lumMod val="75000"/>
                  </a:schemeClr>
                </a:solidFill>
                <a:sym typeface="Wingdings"/>
              </a:rPr>
              <a:t>(lentille calcaire de </a:t>
            </a:r>
            <a:r>
              <a:rPr lang="fr-FR" b="1" dirty="0" err="1" smtClean="0">
                <a:solidFill>
                  <a:schemeClr val="accent1">
                    <a:lumMod val="75000"/>
                  </a:schemeClr>
                </a:solidFill>
                <a:sym typeface="Wingdings"/>
              </a:rPr>
              <a:t>Bouzillé</a:t>
            </a:r>
            <a:r>
              <a:rPr lang="fr-FR" dirty="0" smtClean="0">
                <a:solidFill>
                  <a:schemeClr val="accent1">
                    <a:lumMod val="75000"/>
                  </a:schemeClr>
                </a:solidFill>
                <a:sym typeface="Wingdings"/>
              </a:rPr>
              <a:t>)</a:t>
            </a:r>
            <a:endParaRPr lang="fr-FR" sz="1600" dirty="0" smtClean="0">
              <a:solidFill>
                <a:schemeClr val="accent1">
                  <a:lumMod val="75000"/>
                </a:schemeClr>
              </a:solidFill>
            </a:endParaRPr>
          </a:p>
        </p:txBody>
      </p:sp>
      <p:sp>
        <p:nvSpPr>
          <p:cNvPr id="5" name="Espace réservé du texte 2"/>
          <p:cNvSpPr txBox="1">
            <a:spLocks/>
          </p:cNvSpPr>
          <p:nvPr/>
        </p:nvSpPr>
        <p:spPr>
          <a:xfrm>
            <a:off x="251520" y="3212976"/>
            <a:ext cx="8640960" cy="792088"/>
          </a:xfrm>
          <a:prstGeom prst="rect">
            <a:avLst/>
          </a:prstGeom>
        </p:spPr>
        <p:txBody>
          <a:bodyPr vert="horz" lIns="91440" tIns="45720" rIns="91440" bIns="45720" rtlCol="0" anchor="t">
            <a:noAutofit/>
          </a:bodyPr>
          <a:lstStyle/>
          <a:p>
            <a:pPr>
              <a:spcBef>
                <a:spcPts val="0"/>
              </a:spcBef>
            </a:pPr>
            <a:r>
              <a:rPr kumimoji="0" lang="fr-FR" sz="1200" b="1" i="0" u="none" strike="noStrike" kern="1200" cap="none" spc="0" normalizeH="0" baseline="0" noProof="0" dirty="0" smtClean="0">
                <a:ln>
                  <a:noFill/>
                </a:ln>
                <a:solidFill>
                  <a:schemeClr val="accent1">
                    <a:lumMod val="75000"/>
                  </a:schemeClr>
                </a:solidFill>
                <a:effectLst/>
                <a:uLnTx/>
                <a:uFillTx/>
                <a:latin typeface="+mn-lt"/>
                <a:ea typeface="+mn-ea"/>
                <a:cs typeface="+mn-cs"/>
                <a:sym typeface="Wingdings"/>
              </a:rPr>
              <a:t></a:t>
            </a:r>
            <a:r>
              <a:rPr kumimoji="0" lang="fr-FR" sz="2000" b="1" i="0" u="none" strike="noStrike" kern="1200" cap="none" spc="0" normalizeH="0" baseline="0" noProof="0" dirty="0" smtClean="0">
                <a:ln>
                  <a:noFill/>
                </a:ln>
                <a:solidFill>
                  <a:schemeClr val="accent1">
                    <a:lumMod val="75000"/>
                  </a:schemeClr>
                </a:solidFill>
                <a:effectLst/>
                <a:uLnTx/>
                <a:uFillTx/>
                <a:latin typeface="+mn-lt"/>
                <a:ea typeface="+mn-ea"/>
                <a:cs typeface="+mn-cs"/>
                <a:sym typeface="Wingdings"/>
              </a:rPr>
              <a:t> 2002</a:t>
            </a:r>
            <a:r>
              <a:rPr lang="fr-FR" sz="2000" b="1" dirty="0" smtClean="0">
                <a:solidFill>
                  <a:schemeClr val="accent1">
                    <a:lumMod val="75000"/>
                  </a:schemeClr>
                </a:solidFill>
                <a:sym typeface="Wingdings"/>
              </a:rPr>
              <a:t> : </a:t>
            </a:r>
            <a:r>
              <a:rPr lang="fr-FR" sz="2000" dirty="0" smtClean="0">
                <a:solidFill>
                  <a:schemeClr val="accent1">
                    <a:lumMod val="75000"/>
                  </a:schemeClr>
                </a:solidFill>
                <a:sym typeface="Wingdings"/>
              </a:rPr>
              <a:t>première observation de la </a:t>
            </a:r>
            <a:r>
              <a:rPr lang="fr-FR" sz="2000" b="1" dirty="0" smtClean="0">
                <a:solidFill>
                  <a:schemeClr val="accent1">
                    <a:lumMod val="75000"/>
                  </a:schemeClr>
                </a:solidFill>
                <a:sym typeface="Wingdings"/>
              </a:rPr>
              <a:t>Cordulie à corps fin </a:t>
            </a:r>
            <a:r>
              <a:rPr lang="fr-FR" sz="2000" dirty="0" smtClean="0">
                <a:solidFill>
                  <a:schemeClr val="accent1">
                    <a:lumMod val="75000"/>
                  </a:schemeClr>
                </a:solidFill>
                <a:sym typeface="Wingdings"/>
              </a:rPr>
              <a:t>(imago) par le CPIE Loire Anjou aux abords de </a:t>
            </a:r>
            <a:r>
              <a:rPr lang="fr-FR" sz="2000" b="1" dirty="0" smtClean="0">
                <a:solidFill>
                  <a:schemeClr val="accent1">
                    <a:lumMod val="75000"/>
                  </a:schemeClr>
                </a:solidFill>
                <a:sym typeface="Wingdings"/>
              </a:rPr>
              <a:t>l’ancienne carrière des Fourneaux </a:t>
            </a:r>
            <a:r>
              <a:rPr lang="fr-FR" sz="2000" dirty="0" smtClean="0">
                <a:solidFill>
                  <a:schemeClr val="accent1">
                    <a:lumMod val="75000"/>
                  </a:schemeClr>
                </a:solidFill>
                <a:sym typeface="Wingdings"/>
              </a:rPr>
              <a:t>(lentille calcaire de </a:t>
            </a:r>
            <a:r>
              <a:rPr lang="fr-FR" sz="2000" b="1" dirty="0" smtClean="0">
                <a:solidFill>
                  <a:schemeClr val="accent1">
                    <a:lumMod val="75000"/>
                  </a:schemeClr>
                </a:solidFill>
                <a:sym typeface="Wingdings"/>
              </a:rPr>
              <a:t>Liré</a:t>
            </a:r>
            <a:r>
              <a:rPr lang="fr-FR" sz="2000" dirty="0" smtClean="0">
                <a:solidFill>
                  <a:schemeClr val="accent1">
                    <a:lumMod val="75000"/>
                  </a:schemeClr>
                </a:solidFill>
                <a:sym typeface="Wingdings"/>
              </a:rPr>
              <a:t>)</a:t>
            </a:r>
            <a:endParaRPr lang="fr-FR" sz="1600" dirty="0" smtClean="0">
              <a:solidFill>
                <a:schemeClr val="accent1">
                  <a:lumMod val="75000"/>
                </a:schemeClr>
              </a:solidFill>
            </a:endParaRPr>
          </a:p>
        </p:txBody>
      </p:sp>
      <p:sp>
        <p:nvSpPr>
          <p:cNvPr id="6" name="Espace réservé du texte 2"/>
          <p:cNvSpPr txBox="1">
            <a:spLocks/>
          </p:cNvSpPr>
          <p:nvPr/>
        </p:nvSpPr>
        <p:spPr>
          <a:xfrm>
            <a:off x="251520" y="4221088"/>
            <a:ext cx="8820472" cy="792088"/>
          </a:xfrm>
          <a:prstGeom prst="rect">
            <a:avLst/>
          </a:prstGeom>
        </p:spPr>
        <p:txBody>
          <a:bodyPr vert="horz" lIns="91440" tIns="45720" rIns="91440" bIns="45720" rtlCol="0" anchor="t">
            <a:noAutofit/>
          </a:bodyPr>
          <a:lstStyle/>
          <a:p>
            <a:pPr>
              <a:spcBef>
                <a:spcPts val="0"/>
              </a:spcBef>
            </a:pPr>
            <a:r>
              <a:rPr kumimoji="0" lang="fr-FR" sz="1200" b="1" i="0" u="none" strike="noStrike" kern="1200" cap="none" spc="0" normalizeH="0" baseline="0" noProof="0" dirty="0" smtClean="0">
                <a:ln>
                  <a:noFill/>
                </a:ln>
                <a:solidFill>
                  <a:schemeClr val="accent1">
                    <a:lumMod val="75000"/>
                  </a:schemeClr>
                </a:solidFill>
                <a:effectLst/>
                <a:uLnTx/>
                <a:uFillTx/>
                <a:latin typeface="+mn-lt"/>
                <a:ea typeface="+mn-ea"/>
                <a:cs typeface="+mn-cs"/>
                <a:sym typeface="Wingdings"/>
              </a:rPr>
              <a:t></a:t>
            </a:r>
            <a:r>
              <a:rPr kumimoji="0" lang="fr-FR" sz="2000" b="1" i="0" u="none" strike="noStrike" kern="1200" cap="none" spc="0" normalizeH="0" baseline="0" noProof="0" dirty="0" smtClean="0">
                <a:ln>
                  <a:noFill/>
                </a:ln>
                <a:solidFill>
                  <a:schemeClr val="accent1">
                    <a:lumMod val="75000"/>
                  </a:schemeClr>
                </a:solidFill>
                <a:effectLst/>
                <a:uLnTx/>
                <a:uFillTx/>
                <a:latin typeface="+mn-lt"/>
                <a:ea typeface="+mn-ea"/>
                <a:cs typeface="+mn-cs"/>
                <a:sym typeface="Wingdings"/>
              </a:rPr>
              <a:t> 2010 </a:t>
            </a:r>
            <a:r>
              <a:rPr lang="fr-FR" sz="2000" b="1" dirty="0" smtClean="0">
                <a:solidFill>
                  <a:schemeClr val="accent1">
                    <a:lumMod val="75000"/>
                  </a:schemeClr>
                </a:solidFill>
                <a:sym typeface="Wingdings"/>
              </a:rPr>
              <a:t>: </a:t>
            </a:r>
            <a:r>
              <a:rPr lang="fr-FR" sz="2000" dirty="0" smtClean="0">
                <a:solidFill>
                  <a:schemeClr val="accent1">
                    <a:lumMod val="75000"/>
                  </a:schemeClr>
                </a:solidFill>
                <a:sym typeface="Wingdings"/>
              </a:rPr>
              <a:t>première observation de la </a:t>
            </a:r>
            <a:r>
              <a:rPr lang="fr-FR" sz="2000" b="1" dirty="0" smtClean="0">
                <a:solidFill>
                  <a:schemeClr val="accent1">
                    <a:lumMod val="75000"/>
                  </a:schemeClr>
                </a:solidFill>
                <a:sym typeface="Wingdings"/>
              </a:rPr>
              <a:t>Cordulie à corps fin </a:t>
            </a:r>
            <a:r>
              <a:rPr lang="fr-FR" sz="2000" dirty="0" smtClean="0">
                <a:solidFill>
                  <a:schemeClr val="accent1">
                    <a:lumMod val="75000"/>
                  </a:schemeClr>
                </a:solidFill>
                <a:sym typeface="Wingdings"/>
              </a:rPr>
              <a:t>(imago) par le CPIE Loire Anjou aux abords de </a:t>
            </a:r>
            <a:r>
              <a:rPr lang="fr-FR" sz="2000" b="1" dirty="0" smtClean="0">
                <a:solidFill>
                  <a:schemeClr val="accent1">
                    <a:lumMod val="75000"/>
                  </a:schemeClr>
                </a:solidFill>
                <a:sym typeface="Wingdings"/>
              </a:rPr>
              <a:t>l’ancienne carrière de l’</a:t>
            </a:r>
            <a:r>
              <a:rPr lang="fr-FR" sz="2000" b="1" dirty="0" err="1" smtClean="0">
                <a:solidFill>
                  <a:schemeClr val="accent1">
                    <a:lumMod val="75000"/>
                  </a:schemeClr>
                </a:solidFill>
                <a:sym typeface="Wingdings"/>
              </a:rPr>
              <a:t>Orchère</a:t>
            </a:r>
            <a:r>
              <a:rPr lang="fr-FR" sz="2000" b="1" dirty="0" smtClean="0">
                <a:solidFill>
                  <a:schemeClr val="accent1">
                    <a:lumMod val="75000"/>
                  </a:schemeClr>
                </a:solidFill>
                <a:sym typeface="Wingdings"/>
              </a:rPr>
              <a:t> </a:t>
            </a:r>
            <a:r>
              <a:rPr lang="fr-FR" sz="2000" dirty="0" smtClean="0">
                <a:solidFill>
                  <a:schemeClr val="accent1">
                    <a:lumMod val="75000"/>
                  </a:schemeClr>
                </a:solidFill>
                <a:sym typeface="Wingdings"/>
              </a:rPr>
              <a:t>(lentille calcaire de </a:t>
            </a:r>
            <a:r>
              <a:rPr lang="fr-FR" sz="2000" b="1" dirty="0" smtClean="0">
                <a:solidFill>
                  <a:schemeClr val="accent1">
                    <a:lumMod val="75000"/>
                  </a:schemeClr>
                </a:solidFill>
                <a:sym typeface="Wingdings"/>
              </a:rPr>
              <a:t>St-Aubin-de-</a:t>
            </a:r>
            <a:r>
              <a:rPr lang="fr-FR" sz="2000" b="1" dirty="0" err="1" smtClean="0">
                <a:solidFill>
                  <a:schemeClr val="accent1">
                    <a:lumMod val="75000"/>
                  </a:schemeClr>
                </a:solidFill>
                <a:sym typeface="Wingdings"/>
              </a:rPr>
              <a:t>Luigné</a:t>
            </a:r>
            <a:r>
              <a:rPr lang="fr-FR" sz="2000" dirty="0" smtClean="0">
                <a:solidFill>
                  <a:schemeClr val="accent1">
                    <a:lumMod val="75000"/>
                  </a:schemeClr>
                </a:solidFill>
                <a:sym typeface="Wingdings"/>
              </a:rPr>
              <a:t>)</a:t>
            </a:r>
            <a:endParaRPr lang="fr-FR" sz="1600" dirty="0" smtClean="0">
              <a:solidFill>
                <a:schemeClr val="accent1">
                  <a:lumMod val="75000"/>
                </a:schemeClr>
              </a:solidFill>
            </a:endParaRPr>
          </a:p>
        </p:txBody>
      </p:sp>
    </p:spTree>
    <p:extLst>
      <p:ext uri="{BB962C8B-B14F-4D97-AF65-F5344CB8AC3E}">
        <p14:creationId xmlns:p14="http://schemas.microsoft.com/office/powerpoint/2010/main" val="262618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46768" y="1012086"/>
            <a:ext cx="7225632" cy="3970318"/>
          </a:xfrm>
          <a:prstGeom prst="rect">
            <a:avLst/>
          </a:prstGeom>
          <a:noFill/>
        </p:spPr>
        <p:txBody>
          <a:bodyPr wrap="none" rtlCol="0">
            <a:spAutoFit/>
          </a:bodyPr>
          <a:lstStyle/>
          <a:p>
            <a:pPr>
              <a:buFont typeface="Wingdings" pitchFamily="2" charset="2"/>
              <a:buChar char="§"/>
            </a:pPr>
            <a:r>
              <a:rPr lang="fr-FR" dirty="0" smtClean="0"/>
              <a:t> </a:t>
            </a:r>
            <a:r>
              <a:rPr lang="fr-FR" b="1" dirty="0"/>
              <a:t>DHFF</a:t>
            </a:r>
            <a:r>
              <a:rPr lang="fr-FR" dirty="0"/>
              <a:t> : transmission des résultats de l’évaluation de l’état de </a:t>
            </a:r>
            <a:r>
              <a:rPr lang="fr-FR" dirty="0" smtClean="0"/>
              <a:t>conservation</a:t>
            </a:r>
            <a:endParaRPr lang="fr-FR" dirty="0"/>
          </a:p>
          <a:p>
            <a:endParaRPr lang="fr-FR" dirty="0"/>
          </a:p>
          <a:p>
            <a:pPr>
              <a:buFont typeface="Wingdings" pitchFamily="2" charset="2"/>
              <a:buChar char="§"/>
            </a:pPr>
            <a:r>
              <a:rPr lang="fr-FR" dirty="0"/>
              <a:t> </a:t>
            </a:r>
            <a:r>
              <a:rPr lang="fr-FR" b="1" dirty="0"/>
              <a:t>Liste rouge nationale </a:t>
            </a:r>
            <a:r>
              <a:rPr lang="fr-FR" dirty="0"/>
              <a:t>des Odonates de France métropolitaine (en cours)</a:t>
            </a:r>
          </a:p>
          <a:p>
            <a:endParaRPr lang="fr-FR" dirty="0"/>
          </a:p>
          <a:p>
            <a:endParaRPr lang="fr-FR" dirty="0"/>
          </a:p>
          <a:p>
            <a:endParaRPr lang="fr-FR" dirty="0"/>
          </a:p>
          <a:p>
            <a:endParaRPr lang="fr-FR" dirty="0"/>
          </a:p>
          <a:p>
            <a:endParaRPr lang="fr-FR" dirty="0"/>
          </a:p>
          <a:p>
            <a:endParaRPr lang="fr-FR" dirty="0"/>
          </a:p>
          <a:p>
            <a:pPr>
              <a:buFont typeface="Wingdings" pitchFamily="2" charset="2"/>
              <a:buChar char="§"/>
            </a:pPr>
            <a:r>
              <a:rPr lang="fr-FR" dirty="0"/>
              <a:t> Poursuite du développement du </a:t>
            </a:r>
            <a:r>
              <a:rPr lang="fr-FR" b="1" dirty="0" err="1"/>
              <a:t>Steli</a:t>
            </a:r>
            <a:r>
              <a:rPr lang="fr-FR" dirty="0"/>
              <a:t> à l’échelle nationale</a:t>
            </a:r>
          </a:p>
          <a:p>
            <a:pPr>
              <a:buFont typeface="Wingdings" pitchFamily="2" charset="2"/>
              <a:buChar char="§"/>
            </a:pPr>
            <a:endParaRPr lang="fr-FR" dirty="0"/>
          </a:p>
          <a:p>
            <a:pPr>
              <a:buFont typeface="Wingdings" pitchFamily="2" charset="2"/>
              <a:buChar char="§"/>
            </a:pPr>
            <a:r>
              <a:rPr lang="fr-FR" dirty="0"/>
              <a:t> </a:t>
            </a:r>
            <a:r>
              <a:rPr lang="fr-FR" b="1" dirty="0"/>
              <a:t>Ressources bibliographiques </a:t>
            </a:r>
            <a:r>
              <a:rPr lang="fr-FR" dirty="0"/>
              <a:t>en ligne : + de 150 articles !</a:t>
            </a:r>
          </a:p>
          <a:p>
            <a:r>
              <a:rPr lang="fr-FR" dirty="0">
                <a:hlinkClick r:id="rId2"/>
              </a:rPr>
              <a:t>odonates.pnaopie.fr/ressources/bibliographie/</a:t>
            </a:r>
            <a:endParaRPr lang="fr-FR" dirty="0"/>
          </a:p>
          <a:p>
            <a:endParaRPr lang="fr-FR" dirty="0"/>
          </a:p>
        </p:txBody>
      </p:sp>
      <p:sp>
        <p:nvSpPr>
          <p:cNvPr id="3" name="ZoneTexte 2"/>
          <p:cNvSpPr txBox="1"/>
          <p:nvPr/>
        </p:nvSpPr>
        <p:spPr>
          <a:xfrm>
            <a:off x="1259632" y="370555"/>
            <a:ext cx="6912768" cy="369332"/>
          </a:xfrm>
          <a:prstGeom prst="rect">
            <a:avLst/>
          </a:prstGeom>
          <a:solidFill>
            <a:schemeClr val="accent6">
              <a:lumMod val="40000"/>
              <a:lumOff val="60000"/>
              <a:alpha val="56000"/>
            </a:schemeClr>
          </a:solidFill>
          <a:ln w="19050">
            <a:solidFill>
              <a:srgbClr val="FFC000"/>
            </a:solidFill>
          </a:ln>
        </p:spPr>
        <p:txBody>
          <a:bodyPr wrap="square" rtlCol="0">
            <a:spAutoFit/>
          </a:bodyPr>
          <a:lstStyle/>
          <a:p>
            <a:pPr algn="ctr"/>
            <a:r>
              <a:rPr lang="fr-FR" b="1" dirty="0" smtClean="0"/>
              <a:t>En bref : le point sur la mise en œuvre du PNA Odonates</a:t>
            </a:r>
            <a:endParaRPr lang="fr-FR" b="1" dirty="0"/>
          </a:p>
        </p:txBody>
      </p:sp>
      <p:pic>
        <p:nvPicPr>
          <p:cNvPr id="4" name="Picture 6" descr="C:\Users\Raphaelle\Documents\Logos_silhouette_bandeau PNA\ischn.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56376" y="188640"/>
            <a:ext cx="1008112" cy="1008112"/>
          </a:xfrm>
          <a:prstGeom prst="rect">
            <a:avLst/>
          </a:prstGeom>
          <a:noFill/>
        </p:spPr>
      </p:pic>
      <p:pic>
        <p:nvPicPr>
          <p:cNvPr id="9" name="Picture 2" descr="Z:\Mes Documents\6 - Listes Rouges\Odonates\Appel à contribution.png"/>
          <p:cNvPicPr>
            <a:picLocks noChangeAspect="1" noChangeArrowheads="1"/>
          </p:cNvPicPr>
          <p:nvPr/>
        </p:nvPicPr>
        <p:blipFill>
          <a:blip r:embed="rId4" cstate="print"/>
          <a:srcRect/>
          <a:stretch>
            <a:fillRect/>
          </a:stretch>
        </p:blipFill>
        <p:spPr bwMode="auto">
          <a:xfrm>
            <a:off x="1619672" y="1988840"/>
            <a:ext cx="2664295" cy="1443761"/>
          </a:xfrm>
          <a:prstGeom prst="rect">
            <a:avLst/>
          </a:prstGeom>
          <a:noFill/>
        </p:spPr>
      </p:pic>
      <p:sp>
        <p:nvSpPr>
          <p:cNvPr id="10" name="ZoneTexte 9"/>
          <p:cNvSpPr txBox="1"/>
          <p:nvPr/>
        </p:nvSpPr>
        <p:spPr>
          <a:xfrm>
            <a:off x="4609302" y="2387554"/>
            <a:ext cx="3161443" cy="646331"/>
          </a:xfrm>
          <a:prstGeom prst="rect">
            <a:avLst/>
          </a:prstGeom>
          <a:noFill/>
          <a:ln w="19050">
            <a:noFill/>
          </a:ln>
        </p:spPr>
        <p:txBody>
          <a:bodyPr wrap="none" rtlCol="0">
            <a:spAutoFit/>
          </a:bodyPr>
          <a:lstStyle/>
          <a:p>
            <a:r>
              <a:rPr lang="fr-FR" b="1" dirty="0" smtClean="0"/>
              <a:t>270 000 données transmises,</a:t>
            </a:r>
          </a:p>
          <a:p>
            <a:r>
              <a:rPr lang="fr-FR" b="1" dirty="0" smtClean="0"/>
              <a:t>600 000 données dans la base !</a:t>
            </a:r>
          </a:p>
        </p:txBody>
      </p:sp>
    </p:spTree>
    <p:extLst>
      <p:ext uri="{BB962C8B-B14F-4D97-AF65-F5344CB8AC3E}">
        <p14:creationId xmlns:p14="http://schemas.microsoft.com/office/powerpoint/2010/main" val="55893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p:nvPr/>
        </p:nvPicPr>
        <p:blipFill>
          <a:blip r:embed="rId2" cstate="print"/>
          <a:srcRect r="14"/>
          <a:stretch>
            <a:fillRect/>
          </a:stretch>
        </p:blipFill>
        <p:spPr bwMode="auto">
          <a:xfrm>
            <a:off x="539552" y="1124744"/>
            <a:ext cx="8136904" cy="4896544"/>
          </a:xfrm>
          <a:prstGeom prst="rect">
            <a:avLst/>
          </a:prstGeom>
          <a:noFill/>
          <a:ln w="9525">
            <a:noFill/>
            <a:miter lim="800000"/>
            <a:headEnd/>
            <a:tailEnd/>
          </a:ln>
        </p:spPr>
      </p:pic>
      <p:sp>
        <p:nvSpPr>
          <p:cNvPr id="9" name="Flèche vers le bas 8"/>
          <p:cNvSpPr/>
          <p:nvPr/>
        </p:nvSpPr>
        <p:spPr>
          <a:xfrm>
            <a:off x="1043608" y="2348880"/>
            <a:ext cx="216024" cy="1368152"/>
          </a:xfrm>
          <a:prstGeom prst="downArrow">
            <a:avLst>
              <a:gd name="adj1" fmla="val 34762"/>
              <a:gd name="adj2" fmla="val 65239"/>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vers le bas 9"/>
          <p:cNvSpPr/>
          <p:nvPr/>
        </p:nvSpPr>
        <p:spPr>
          <a:xfrm>
            <a:off x="1475656" y="2348880"/>
            <a:ext cx="216024" cy="1368152"/>
          </a:xfrm>
          <a:prstGeom prst="downArrow">
            <a:avLst>
              <a:gd name="adj1" fmla="val 34762"/>
              <a:gd name="adj2" fmla="val 65239"/>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vers le bas 10"/>
          <p:cNvSpPr/>
          <p:nvPr/>
        </p:nvSpPr>
        <p:spPr>
          <a:xfrm>
            <a:off x="5724128" y="2996952"/>
            <a:ext cx="216024" cy="1368152"/>
          </a:xfrm>
          <a:prstGeom prst="downArrow">
            <a:avLst>
              <a:gd name="adj1" fmla="val 34762"/>
              <a:gd name="adj2" fmla="val 65239"/>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251520" y="1916832"/>
            <a:ext cx="1152128" cy="461665"/>
          </a:xfrm>
          <a:prstGeom prst="rect">
            <a:avLst/>
          </a:prstGeom>
          <a:solidFill>
            <a:schemeClr val="bg1"/>
          </a:solidFill>
          <a:ln>
            <a:solidFill>
              <a:schemeClr val="tx1"/>
            </a:solidFill>
          </a:ln>
        </p:spPr>
        <p:txBody>
          <a:bodyPr wrap="square" rtlCol="0">
            <a:spAutoFit/>
          </a:bodyPr>
          <a:lstStyle/>
          <a:p>
            <a:pPr algn="ctr"/>
            <a:r>
              <a:rPr lang="fr-FR" sz="1200" b="1" dirty="0" smtClean="0"/>
              <a:t>Les Fourneaux - Liré</a:t>
            </a:r>
            <a:endParaRPr lang="fr-FR" sz="1200" b="1" dirty="0"/>
          </a:p>
        </p:txBody>
      </p:sp>
      <p:sp>
        <p:nvSpPr>
          <p:cNvPr id="14" name="ZoneTexte 13"/>
          <p:cNvSpPr txBox="1"/>
          <p:nvPr/>
        </p:nvSpPr>
        <p:spPr>
          <a:xfrm>
            <a:off x="1475656" y="1916832"/>
            <a:ext cx="1008112" cy="461665"/>
          </a:xfrm>
          <a:prstGeom prst="rect">
            <a:avLst/>
          </a:prstGeom>
          <a:solidFill>
            <a:schemeClr val="bg1"/>
          </a:solidFill>
          <a:ln>
            <a:solidFill>
              <a:schemeClr val="tx1"/>
            </a:solidFill>
          </a:ln>
        </p:spPr>
        <p:txBody>
          <a:bodyPr wrap="square" rtlCol="0">
            <a:spAutoFit/>
          </a:bodyPr>
          <a:lstStyle/>
          <a:p>
            <a:pPr algn="ctr"/>
            <a:r>
              <a:rPr lang="fr-FR" sz="1200" b="1" dirty="0" smtClean="0"/>
              <a:t>St-Catherine - </a:t>
            </a:r>
            <a:r>
              <a:rPr lang="fr-FR" sz="1200" b="1" dirty="0" err="1" smtClean="0"/>
              <a:t>Bouzillé</a:t>
            </a:r>
            <a:endParaRPr lang="fr-FR" sz="1200" b="1" dirty="0"/>
          </a:p>
        </p:txBody>
      </p:sp>
      <p:sp>
        <p:nvSpPr>
          <p:cNvPr id="15" name="ZoneTexte 14"/>
          <p:cNvSpPr txBox="1"/>
          <p:nvPr/>
        </p:nvSpPr>
        <p:spPr>
          <a:xfrm>
            <a:off x="4932040" y="2708920"/>
            <a:ext cx="2160240" cy="276999"/>
          </a:xfrm>
          <a:prstGeom prst="rect">
            <a:avLst/>
          </a:prstGeom>
          <a:solidFill>
            <a:schemeClr val="bg1"/>
          </a:solidFill>
          <a:ln>
            <a:solidFill>
              <a:schemeClr val="tx1"/>
            </a:solidFill>
          </a:ln>
        </p:spPr>
        <p:txBody>
          <a:bodyPr wrap="square" rtlCol="0">
            <a:spAutoFit/>
          </a:bodyPr>
          <a:lstStyle/>
          <a:p>
            <a:r>
              <a:rPr lang="fr-FR" sz="1200" b="1" dirty="0" smtClean="0"/>
              <a:t>L’</a:t>
            </a:r>
            <a:r>
              <a:rPr lang="fr-FR" sz="1200" b="1" dirty="0" err="1" smtClean="0"/>
              <a:t>Orchère</a:t>
            </a:r>
            <a:r>
              <a:rPr lang="fr-FR" sz="1200" b="1" dirty="0" smtClean="0"/>
              <a:t> – St Aubin de </a:t>
            </a:r>
            <a:r>
              <a:rPr lang="fr-FR" sz="1200" b="1" dirty="0" err="1" smtClean="0"/>
              <a:t>Luigné</a:t>
            </a:r>
            <a:endParaRPr lang="fr-FR" sz="1200" b="1" dirty="0"/>
          </a:p>
        </p:txBody>
      </p:sp>
    </p:spTree>
    <p:extLst>
      <p:ext uri="{BB962C8B-B14F-4D97-AF65-F5344CB8AC3E}">
        <p14:creationId xmlns:p14="http://schemas.microsoft.com/office/powerpoint/2010/main" val="11397407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p:nvPr/>
        </p:nvPicPr>
        <p:blipFill>
          <a:blip r:embed="rId2" cstate="print"/>
          <a:srcRect l="23766" t="14882" r="1784" b="19974"/>
          <a:stretch>
            <a:fillRect/>
          </a:stretch>
        </p:blipFill>
        <p:spPr bwMode="auto">
          <a:xfrm>
            <a:off x="107504" y="2708920"/>
            <a:ext cx="7056784" cy="4032448"/>
          </a:xfrm>
          <a:prstGeom prst="rect">
            <a:avLst/>
          </a:prstGeom>
          <a:noFill/>
          <a:ln w="9525">
            <a:solidFill>
              <a:schemeClr val="tx1"/>
            </a:solidFill>
            <a:miter lim="800000"/>
            <a:headEnd/>
            <a:tailEnd/>
          </a:ln>
        </p:spPr>
      </p:pic>
      <p:sp>
        <p:nvSpPr>
          <p:cNvPr id="16" name="Rectangle 15"/>
          <p:cNvSpPr/>
          <p:nvPr/>
        </p:nvSpPr>
        <p:spPr>
          <a:xfrm rot="1946356">
            <a:off x="3329543" y="5326901"/>
            <a:ext cx="461566" cy="3344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17"/>
          <p:cNvCxnSpPr/>
          <p:nvPr/>
        </p:nvCxnSpPr>
        <p:spPr>
          <a:xfrm flipH="1" flipV="1">
            <a:off x="3131840" y="4797152"/>
            <a:ext cx="144016" cy="72008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3635896" y="4797152"/>
            <a:ext cx="5328592" cy="93610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Flèche vers le bas 21"/>
          <p:cNvSpPr/>
          <p:nvPr/>
        </p:nvSpPr>
        <p:spPr>
          <a:xfrm flipV="1">
            <a:off x="3923928" y="5877272"/>
            <a:ext cx="288032" cy="576064"/>
          </a:xfrm>
          <a:prstGeom prst="downArrow">
            <a:avLst>
              <a:gd name="adj1" fmla="val 34762"/>
              <a:gd name="adj2" fmla="val 65239"/>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3059832" y="6381328"/>
            <a:ext cx="2160240" cy="276999"/>
          </a:xfrm>
          <a:prstGeom prst="rect">
            <a:avLst/>
          </a:prstGeom>
          <a:solidFill>
            <a:schemeClr val="bg1"/>
          </a:solidFill>
          <a:ln>
            <a:solidFill>
              <a:schemeClr val="tx1"/>
            </a:solidFill>
          </a:ln>
        </p:spPr>
        <p:txBody>
          <a:bodyPr wrap="square" rtlCol="0">
            <a:spAutoFit/>
          </a:bodyPr>
          <a:lstStyle/>
          <a:p>
            <a:r>
              <a:rPr lang="fr-FR" sz="1200" b="1" dirty="0" smtClean="0"/>
              <a:t>L’</a:t>
            </a:r>
            <a:r>
              <a:rPr lang="fr-FR" sz="1200" b="1" dirty="0" err="1" smtClean="0"/>
              <a:t>Orchère</a:t>
            </a:r>
            <a:r>
              <a:rPr lang="fr-FR" sz="1200" b="1" dirty="0" smtClean="0"/>
              <a:t> – St Aubin de </a:t>
            </a:r>
            <a:r>
              <a:rPr lang="fr-FR" sz="1200" b="1" dirty="0" err="1" smtClean="0"/>
              <a:t>Luigné</a:t>
            </a:r>
            <a:endParaRPr lang="fr-FR" sz="1200" b="1" dirty="0"/>
          </a:p>
        </p:txBody>
      </p:sp>
      <p:pic>
        <p:nvPicPr>
          <p:cNvPr id="12" name="Image 11"/>
          <p:cNvPicPr/>
          <p:nvPr/>
        </p:nvPicPr>
        <p:blipFill>
          <a:blip r:embed="rId3" cstate="print"/>
          <a:srcRect l="4636" t="12753" r="6291" b="1539"/>
          <a:stretch>
            <a:fillRect/>
          </a:stretch>
        </p:blipFill>
        <p:spPr bwMode="auto">
          <a:xfrm>
            <a:off x="3131840" y="1139112"/>
            <a:ext cx="5877254" cy="365804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87804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C:\Users\Bootboot\Pictures\Maine et Loire 2013\garennes1.jpg"/>
          <p:cNvPicPr/>
          <p:nvPr/>
        </p:nvPicPr>
        <p:blipFill>
          <a:blip r:embed="rId2" cstate="print"/>
          <a:srcRect r="3226"/>
          <a:stretch>
            <a:fillRect/>
          </a:stretch>
        </p:blipFill>
        <p:spPr bwMode="auto">
          <a:xfrm>
            <a:off x="35496" y="1844824"/>
            <a:ext cx="2160240" cy="1728192"/>
          </a:xfrm>
          <a:prstGeom prst="rect">
            <a:avLst/>
          </a:prstGeom>
          <a:noFill/>
          <a:ln w="9525">
            <a:solidFill>
              <a:schemeClr val="tx1"/>
            </a:solidFill>
            <a:miter lim="800000"/>
            <a:headEnd/>
            <a:tailEnd/>
          </a:ln>
        </p:spPr>
      </p:pic>
      <p:sp>
        <p:nvSpPr>
          <p:cNvPr id="10" name="Titre 1"/>
          <p:cNvSpPr>
            <a:spLocks noGrp="1"/>
          </p:cNvSpPr>
          <p:nvPr>
            <p:ph type="title"/>
          </p:nvPr>
        </p:nvSpPr>
        <p:spPr>
          <a:xfrm>
            <a:off x="899592" y="1124744"/>
            <a:ext cx="7772400" cy="576064"/>
          </a:xfrm>
        </p:spPr>
        <p:txBody>
          <a:bodyPr>
            <a:normAutofit/>
          </a:bodyPr>
          <a:lstStyle/>
          <a:p>
            <a:pPr algn="ctr"/>
            <a:r>
              <a:rPr lang="fr-FR" sz="2400" dirty="0" smtClean="0"/>
              <a:t>8 </a:t>
            </a:r>
            <a:r>
              <a:rPr lang="fr-FR" sz="2400" dirty="0" err="1" smtClean="0"/>
              <a:t>siteS</a:t>
            </a:r>
            <a:r>
              <a:rPr lang="fr-FR" sz="2400" dirty="0" smtClean="0"/>
              <a:t> expertises </a:t>
            </a:r>
            <a:r>
              <a:rPr lang="fr-FR" sz="1200" dirty="0" smtClean="0"/>
              <a:t>(recherches d’imagos et d’exuvies)</a:t>
            </a:r>
            <a:endParaRPr lang="fr-FR" sz="1200" dirty="0"/>
          </a:p>
        </p:txBody>
      </p:sp>
      <p:pic>
        <p:nvPicPr>
          <p:cNvPr id="11" name="Image 10" descr="C:\Users\Bootboot\Pictures\Maine et Loire 2013\pincourt.jpg"/>
          <p:cNvPicPr/>
          <p:nvPr/>
        </p:nvPicPr>
        <p:blipFill>
          <a:blip r:embed="rId3" cstate="print"/>
          <a:srcRect r="1565"/>
          <a:stretch>
            <a:fillRect/>
          </a:stretch>
        </p:blipFill>
        <p:spPr bwMode="auto">
          <a:xfrm>
            <a:off x="2267744" y="1844824"/>
            <a:ext cx="2232248" cy="1728192"/>
          </a:xfrm>
          <a:prstGeom prst="rect">
            <a:avLst/>
          </a:prstGeom>
          <a:noFill/>
          <a:ln w="9525">
            <a:solidFill>
              <a:schemeClr val="tx1"/>
            </a:solidFill>
            <a:miter lim="800000"/>
            <a:headEnd/>
            <a:tailEnd/>
          </a:ln>
        </p:spPr>
      </p:pic>
      <p:pic>
        <p:nvPicPr>
          <p:cNvPr id="13" name="Image 12" descr="C:\Users\Bootboot\Pictures\Maine et Loire 2013\lacbleu.jpg"/>
          <p:cNvPicPr/>
          <p:nvPr/>
        </p:nvPicPr>
        <p:blipFill>
          <a:blip r:embed="rId4" cstate="print"/>
          <a:srcRect t="4000"/>
          <a:stretch>
            <a:fillRect/>
          </a:stretch>
        </p:blipFill>
        <p:spPr bwMode="auto">
          <a:xfrm>
            <a:off x="4572000" y="1844824"/>
            <a:ext cx="2232248" cy="1728192"/>
          </a:xfrm>
          <a:prstGeom prst="rect">
            <a:avLst/>
          </a:prstGeom>
          <a:noFill/>
          <a:ln w="9525">
            <a:solidFill>
              <a:schemeClr val="tx1"/>
            </a:solidFill>
            <a:miter lim="800000"/>
            <a:headEnd/>
            <a:tailEnd/>
          </a:ln>
        </p:spPr>
      </p:pic>
      <p:pic>
        <p:nvPicPr>
          <p:cNvPr id="14" name="Image 13" descr="C:\Users\Bootboot\Pictures\Maine et Loire 2013\fresnaye.jpg"/>
          <p:cNvPicPr/>
          <p:nvPr/>
        </p:nvPicPr>
        <p:blipFill>
          <a:blip r:embed="rId5" cstate="print"/>
          <a:srcRect r="692"/>
          <a:stretch>
            <a:fillRect/>
          </a:stretch>
        </p:blipFill>
        <p:spPr bwMode="auto">
          <a:xfrm>
            <a:off x="6876256" y="4005064"/>
            <a:ext cx="2232248" cy="1728192"/>
          </a:xfrm>
          <a:prstGeom prst="rect">
            <a:avLst/>
          </a:prstGeom>
          <a:noFill/>
          <a:ln w="9525">
            <a:solidFill>
              <a:schemeClr val="tx1"/>
            </a:solidFill>
            <a:miter lim="800000"/>
            <a:headEnd/>
            <a:tailEnd/>
          </a:ln>
        </p:spPr>
      </p:pic>
      <p:pic>
        <p:nvPicPr>
          <p:cNvPr id="15" name="Image 14" descr="C:\Users\Bootboot\Pictures\Maine et Loire 2013\orchere.jpg"/>
          <p:cNvPicPr/>
          <p:nvPr/>
        </p:nvPicPr>
        <p:blipFill>
          <a:blip r:embed="rId6" cstate="print"/>
          <a:srcRect/>
          <a:stretch>
            <a:fillRect/>
          </a:stretch>
        </p:blipFill>
        <p:spPr bwMode="auto">
          <a:xfrm>
            <a:off x="4572000" y="4005064"/>
            <a:ext cx="2232248" cy="1728192"/>
          </a:xfrm>
          <a:prstGeom prst="rect">
            <a:avLst/>
          </a:prstGeom>
          <a:noFill/>
          <a:ln w="9525">
            <a:solidFill>
              <a:schemeClr val="tx1"/>
            </a:solidFill>
            <a:miter lim="800000"/>
            <a:headEnd/>
            <a:tailEnd/>
          </a:ln>
        </p:spPr>
      </p:pic>
      <p:pic>
        <p:nvPicPr>
          <p:cNvPr id="17" name="Image 16" descr="C:\Users\Bootboot\Pictures\Maine et Loire 2013\longhomme.jpg"/>
          <p:cNvPicPr/>
          <p:nvPr/>
        </p:nvPicPr>
        <p:blipFill>
          <a:blip r:embed="rId7" cstate="print"/>
          <a:srcRect r="3226"/>
          <a:stretch>
            <a:fillRect/>
          </a:stretch>
        </p:blipFill>
        <p:spPr bwMode="auto">
          <a:xfrm>
            <a:off x="2339752" y="4005064"/>
            <a:ext cx="2160240" cy="1728192"/>
          </a:xfrm>
          <a:prstGeom prst="rect">
            <a:avLst/>
          </a:prstGeom>
          <a:noFill/>
          <a:ln w="9525">
            <a:solidFill>
              <a:schemeClr val="tx1"/>
            </a:solidFill>
            <a:miter lim="800000"/>
            <a:headEnd/>
            <a:tailEnd/>
          </a:ln>
        </p:spPr>
      </p:pic>
      <p:pic>
        <p:nvPicPr>
          <p:cNvPr id="20" name="Image 19" descr="C:\Users\Bootboot\Pictures\Maine et Loire 2013\grandechauviere.jpg"/>
          <p:cNvPicPr/>
          <p:nvPr/>
        </p:nvPicPr>
        <p:blipFill>
          <a:blip r:embed="rId8" cstate="print"/>
          <a:srcRect/>
          <a:stretch>
            <a:fillRect/>
          </a:stretch>
        </p:blipFill>
        <p:spPr bwMode="auto">
          <a:xfrm>
            <a:off x="35496" y="4005064"/>
            <a:ext cx="2232248" cy="1728192"/>
          </a:xfrm>
          <a:prstGeom prst="rect">
            <a:avLst/>
          </a:prstGeom>
          <a:noFill/>
          <a:ln w="9525">
            <a:solidFill>
              <a:schemeClr val="tx1"/>
            </a:solidFill>
            <a:miter lim="800000"/>
            <a:headEnd/>
            <a:tailEnd/>
          </a:ln>
        </p:spPr>
      </p:pic>
      <p:pic>
        <p:nvPicPr>
          <p:cNvPr id="21" name="Image 20" descr="C:\Users\Bootboot\Pictures\Maine et Loire 2013\fourachaux2.jpg"/>
          <p:cNvPicPr/>
          <p:nvPr/>
        </p:nvPicPr>
        <p:blipFill>
          <a:blip r:embed="rId9" cstate="print"/>
          <a:srcRect l="3267" r="1889" b="2033"/>
          <a:stretch>
            <a:fillRect/>
          </a:stretch>
        </p:blipFill>
        <p:spPr bwMode="auto">
          <a:xfrm>
            <a:off x="6876256" y="1844824"/>
            <a:ext cx="2232248" cy="1728192"/>
          </a:xfrm>
          <a:prstGeom prst="rect">
            <a:avLst/>
          </a:prstGeom>
          <a:noFill/>
          <a:ln w="9525">
            <a:solidFill>
              <a:schemeClr val="tx1"/>
            </a:solidFill>
            <a:miter lim="800000"/>
            <a:headEnd/>
            <a:tailEnd/>
          </a:ln>
        </p:spPr>
      </p:pic>
      <p:sp>
        <p:nvSpPr>
          <p:cNvPr id="27" name="ZoneTexte 26"/>
          <p:cNvSpPr txBox="1"/>
          <p:nvPr/>
        </p:nvSpPr>
        <p:spPr>
          <a:xfrm>
            <a:off x="395536" y="3584049"/>
            <a:ext cx="1512168" cy="276999"/>
          </a:xfrm>
          <a:prstGeom prst="rect">
            <a:avLst/>
          </a:prstGeom>
          <a:noFill/>
          <a:ln>
            <a:noFill/>
          </a:ln>
        </p:spPr>
        <p:txBody>
          <a:bodyPr wrap="square" rtlCol="0">
            <a:spAutoFit/>
          </a:bodyPr>
          <a:lstStyle/>
          <a:p>
            <a:r>
              <a:rPr lang="fr-FR" sz="1200" b="1" dirty="0" smtClean="0"/>
              <a:t>Les Garennes – Liré</a:t>
            </a:r>
            <a:endParaRPr lang="fr-FR" sz="1200" b="1" dirty="0"/>
          </a:p>
        </p:txBody>
      </p:sp>
      <p:sp>
        <p:nvSpPr>
          <p:cNvPr id="29" name="ZoneTexte 28"/>
          <p:cNvSpPr txBox="1"/>
          <p:nvPr/>
        </p:nvSpPr>
        <p:spPr>
          <a:xfrm>
            <a:off x="6876256" y="5733256"/>
            <a:ext cx="2267744" cy="276999"/>
          </a:xfrm>
          <a:prstGeom prst="rect">
            <a:avLst/>
          </a:prstGeom>
          <a:noFill/>
          <a:ln>
            <a:noFill/>
          </a:ln>
        </p:spPr>
        <p:txBody>
          <a:bodyPr wrap="square" rtlCol="0">
            <a:spAutoFit/>
          </a:bodyPr>
          <a:lstStyle/>
          <a:p>
            <a:r>
              <a:rPr lang="fr-FR" sz="1200" b="1" dirty="0" smtClean="0"/>
              <a:t>La </a:t>
            </a:r>
            <a:r>
              <a:rPr lang="fr-FR" sz="1200" b="1" dirty="0" err="1" smtClean="0"/>
              <a:t>Fresnaye</a:t>
            </a:r>
            <a:r>
              <a:rPr lang="fr-FR" sz="1200" b="1" dirty="0" smtClean="0"/>
              <a:t> – St Aubin de </a:t>
            </a:r>
            <a:r>
              <a:rPr lang="fr-FR" sz="1200" b="1" dirty="0" err="1" smtClean="0"/>
              <a:t>Luigné</a:t>
            </a:r>
            <a:endParaRPr lang="fr-FR" sz="1200" b="1" dirty="0"/>
          </a:p>
        </p:txBody>
      </p:sp>
      <p:sp>
        <p:nvSpPr>
          <p:cNvPr id="30" name="ZoneTexte 29"/>
          <p:cNvSpPr txBox="1"/>
          <p:nvPr/>
        </p:nvSpPr>
        <p:spPr>
          <a:xfrm>
            <a:off x="4644008" y="5744289"/>
            <a:ext cx="2304256" cy="276999"/>
          </a:xfrm>
          <a:prstGeom prst="rect">
            <a:avLst/>
          </a:prstGeom>
          <a:noFill/>
          <a:ln>
            <a:noFill/>
          </a:ln>
        </p:spPr>
        <p:txBody>
          <a:bodyPr wrap="square" rtlCol="0">
            <a:spAutoFit/>
          </a:bodyPr>
          <a:lstStyle/>
          <a:p>
            <a:r>
              <a:rPr lang="fr-FR" sz="1200" b="1" dirty="0" smtClean="0"/>
              <a:t>L’</a:t>
            </a:r>
            <a:r>
              <a:rPr lang="fr-FR" sz="1200" b="1" dirty="0" err="1" smtClean="0"/>
              <a:t>Orchère</a:t>
            </a:r>
            <a:r>
              <a:rPr lang="fr-FR" sz="1200" b="1" dirty="0" smtClean="0"/>
              <a:t> – St Aubin de </a:t>
            </a:r>
            <a:r>
              <a:rPr lang="fr-FR" sz="1200" b="1" dirty="0" err="1" smtClean="0"/>
              <a:t>Luigné</a:t>
            </a:r>
            <a:endParaRPr lang="fr-FR" sz="1200" b="1" dirty="0"/>
          </a:p>
        </p:txBody>
      </p:sp>
      <p:sp>
        <p:nvSpPr>
          <p:cNvPr id="31" name="ZoneTexte 30"/>
          <p:cNvSpPr txBox="1"/>
          <p:nvPr/>
        </p:nvSpPr>
        <p:spPr>
          <a:xfrm>
            <a:off x="395536" y="5733256"/>
            <a:ext cx="1512168" cy="461665"/>
          </a:xfrm>
          <a:prstGeom prst="rect">
            <a:avLst/>
          </a:prstGeom>
          <a:noFill/>
          <a:ln>
            <a:noFill/>
          </a:ln>
        </p:spPr>
        <p:txBody>
          <a:bodyPr wrap="square" rtlCol="0">
            <a:spAutoFit/>
          </a:bodyPr>
          <a:lstStyle/>
          <a:p>
            <a:r>
              <a:rPr lang="fr-FR" sz="1200" b="1" dirty="0" smtClean="0"/>
              <a:t>La Grande </a:t>
            </a:r>
            <a:r>
              <a:rPr lang="fr-FR" sz="1200" b="1" dirty="0" err="1" smtClean="0"/>
              <a:t>Chauvière</a:t>
            </a:r>
            <a:r>
              <a:rPr lang="fr-FR" sz="1200" b="1" dirty="0" smtClean="0"/>
              <a:t> – Chalonnes/Loire</a:t>
            </a:r>
            <a:endParaRPr lang="fr-FR" sz="1200" b="1" dirty="0"/>
          </a:p>
        </p:txBody>
      </p:sp>
      <p:sp>
        <p:nvSpPr>
          <p:cNvPr id="32" name="ZoneTexte 31"/>
          <p:cNvSpPr txBox="1"/>
          <p:nvPr/>
        </p:nvSpPr>
        <p:spPr>
          <a:xfrm>
            <a:off x="2555776" y="5733256"/>
            <a:ext cx="1872208" cy="461665"/>
          </a:xfrm>
          <a:prstGeom prst="rect">
            <a:avLst/>
          </a:prstGeom>
          <a:noFill/>
          <a:ln>
            <a:noFill/>
          </a:ln>
        </p:spPr>
        <p:txBody>
          <a:bodyPr wrap="square" rtlCol="0">
            <a:spAutoFit/>
          </a:bodyPr>
          <a:lstStyle/>
          <a:p>
            <a:pPr algn="ctr"/>
            <a:r>
              <a:rPr lang="fr-FR" sz="1200" b="1" dirty="0" err="1" smtClean="0"/>
              <a:t>Longhomme</a:t>
            </a:r>
            <a:r>
              <a:rPr lang="fr-FR" sz="1200" b="1" dirty="0" smtClean="0"/>
              <a:t> –</a:t>
            </a:r>
          </a:p>
          <a:p>
            <a:pPr algn="ctr"/>
            <a:r>
              <a:rPr lang="fr-FR" sz="1200" b="1" dirty="0" smtClean="0"/>
              <a:t> </a:t>
            </a:r>
            <a:r>
              <a:rPr lang="fr-FR" sz="1200" b="1" dirty="0" err="1" smtClean="0"/>
              <a:t>Chaudefonds</a:t>
            </a:r>
            <a:r>
              <a:rPr lang="fr-FR" sz="1200" b="1" dirty="0" smtClean="0"/>
              <a:t>/Layon</a:t>
            </a:r>
            <a:endParaRPr lang="fr-FR" sz="1200" b="1" dirty="0"/>
          </a:p>
        </p:txBody>
      </p:sp>
      <p:sp>
        <p:nvSpPr>
          <p:cNvPr id="33" name="ZoneTexte 32"/>
          <p:cNvSpPr txBox="1"/>
          <p:nvPr/>
        </p:nvSpPr>
        <p:spPr>
          <a:xfrm>
            <a:off x="7056784" y="3573016"/>
            <a:ext cx="2051720" cy="461665"/>
          </a:xfrm>
          <a:prstGeom prst="rect">
            <a:avLst/>
          </a:prstGeom>
          <a:noFill/>
          <a:ln>
            <a:noFill/>
          </a:ln>
        </p:spPr>
        <p:txBody>
          <a:bodyPr wrap="square" rtlCol="0">
            <a:spAutoFit/>
          </a:bodyPr>
          <a:lstStyle/>
          <a:p>
            <a:pPr algn="ctr"/>
            <a:r>
              <a:rPr lang="fr-FR" sz="1200" b="1" dirty="0" smtClean="0"/>
              <a:t>Les Fours à chaux – </a:t>
            </a:r>
          </a:p>
          <a:p>
            <a:pPr algn="ctr"/>
            <a:r>
              <a:rPr lang="fr-FR" sz="1200" b="1" dirty="0" smtClean="0"/>
              <a:t>Chalonnes/Loire</a:t>
            </a:r>
            <a:endParaRPr lang="fr-FR" sz="1200" b="1" dirty="0"/>
          </a:p>
        </p:txBody>
      </p:sp>
      <p:sp>
        <p:nvSpPr>
          <p:cNvPr id="34" name="ZoneTexte 33"/>
          <p:cNvSpPr txBox="1"/>
          <p:nvPr/>
        </p:nvSpPr>
        <p:spPr>
          <a:xfrm>
            <a:off x="4644008" y="3584049"/>
            <a:ext cx="2088232" cy="276999"/>
          </a:xfrm>
          <a:prstGeom prst="rect">
            <a:avLst/>
          </a:prstGeom>
          <a:noFill/>
          <a:ln>
            <a:noFill/>
          </a:ln>
        </p:spPr>
        <p:txBody>
          <a:bodyPr wrap="square" rtlCol="0">
            <a:spAutoFit/>
          </a:bodyPr>
          <a:lstStyle/>
          <a:p>
            <a:r>
              <a:rPr lang="fr-FR" sz="1200" b="1" dirty="0" smtClean="0"/>
              <a:t>Le Lac bleu – Chalonnes/Loire</a:t>
            </a:r>
            <a:endParaRPr lang="fr-FR" sz="1200" b="1" dirty="0"/>
          </a:p>
        </p:txBody>
      </p:sp>
      <p:sp>
        <p:nvSpPr>
          <p:cNvPr id="35" name="ZoneTexte 34"/>
          <p:cNvSpPr txBox="1"/>
          <p:nvPr/>
        </p:nvSpPr>
        <p:spPr>
          <a:xfrm>
            <a:off x="2555776" y="3584049"/>
            <a:ext cx="1872208" cy="276999"/>
          </a:xfrm>
          <a:prstGeom prst="rect">
            <a:avLst/>
          </a:prstGeom>
          <a:noFill/>
          <a:ln>
            <a:noFill/>
          </a:ln>
        </p:spPr>
        <p:txBody>
          <a:bodyPr wrap="square" rtlCol="0">
            <a:spAutoFit/>
          </a:bodyPr>
          <a:lstStyle/>
          <a:p>
            <a:r>
              <a:rPr lang="fr-FR" sz="1200" b="1" dirty="0" err="1" smtClean="0"/>
              <a:t>Pincourt</a:t>
            </a:r>
            <a:r>
              <a:rPr lang="fr-FR" sz="1200" b="1" dirty="0" smtClean="0"/>
              <a:t> – </a:t>
            </a:r>
            <a:r>
              <a:rPr lang="fr-FR" sz="1200" b="1" dirty="0" err="1" smtClean="0"/>
              <a:t>Montjean</a:t>
            </a:r>
            <a:r>
              <a:rPr lang="fr-FR" sz="1200" b="1" dirty="0" smtClean="0"/>
              <a:t>/Loire</a:t>
            </a:r>
            <a:endParaRPr lang="fr-FR" sz="1200" b="1" dirty="0"/>
          </a:p>
        </p:txBody>
      </p:sp>
    </p:spTree>
    <p:extLst>
      <p:ext uri="{BB962C8B-B14F-4D97-AF65-F5344CB8AC3E}">
        <p14:creationId xmlns:p14="http://schemas.microsoft.com/office/powerpoint/2010/main" val="15268702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a:spLocks noGrp="1"/>
          </p:cNvSpPr>
          <p:nvPr>
            <p:ph type="title"/>
          </p:nvPr>
        </p:nvSpPr>
        <p:spPr>
          <a:xfrm>
            <a:off x="899592" y="1124744"/>
            <a:ext cx="7772400" cy="576064"/>
          </a:xfrm>
        </p:spPr>
        <p:txBody>
          <a:bodyPr>
            <a:normAutofit/>
          </a:bodyPr>
          <a:lstStyle/>
          <a:p>
            <a:pPr algn="ctr"/>
            <a:r>
              <a:rPr lang="fr-FR" sz="2400" dirty="0" smtClean="0"/>
              <a:t>METHODOLOGIE et OBJECTIFS</a:t>
            </a:r>
            <a:endParaRPr lang="fr-FR" sz="1200" dirty="0"/>
          </a:p>
        </p:txBody>
      </p:sp>
      <p:sp>
        <p:nvSpPr>
          <p:cNvPr id="19" name="Espace réservé du texte 2"/>
          <p:cNvSpPr>
            <a:spLocks noGrp="1"/>
          </p:cNvSpPr>
          <p:nvPr>
            <p:ph type="body" idx="1"/>
          </p:nvPr>
        </p:nvSpPr>
        <p:spPr>
          <a:xfrm>
            <a:off x="323528" y="1628800"/>
            <a:ext cx="8496944" cy="504056"/>
          </a:xfrm>
        </p:spPr>
        <p:txBody>
          <a:bodyPr anchor="t">
            <a:noAutofit/>
          </a:bodyPr>
          <a:lstStyle/>
          <a:p>
            <a:pPr>
              <a:spcBef>
                <a:spcPts val="0"/>
              </a:spcBef>
            </a:pPr>
            <a:r>
              <a:rPr lang="fr-FR" sz="1200" b="1" dirty="0" smtClean="0">
                <a:solidFill>
                  <a:schemeClr val="accent1">
                    <a:lumMod val="75000"/>
                  </a:schemeClr>
                </a:solidFill>
                <a:sym typeface="Wingdings"/>
              </a:rPr>
              <a:t></a:t>
            </a:r>
            <a:r>
              <a:rPr lang="fr-FR" b="1" dirty="0" smtClean="0">
                <a:solidFill>
                  <a:schemeClr val="accent1">
                    <a:lumMod val="75000"/>
                  </a:schemeClr>
                </a:solidFill>
                <a:sym typeface="Wingdings"/>
              </a:rPr>
              <a:t> Mise en place d’un stage en 2014 : Rémy BOUTELOUP </a:t>
            </a:r>
            <a:r>
              <a:rPr lang="fr-FR" sz="1200" dirty="0" smtClean="0">
                <a:solidFill>
                  <a:schemeClr val="accent1">
                    <a:lumMod val="75000"/>
                  </a:schemeClr>
                </a:solidFill>
                <a:sym typeface="Wingdings"/>
              </a:rPr>
              <a:t>(Master 2 « </a:t>
            </a:r>
            <a:r>
              <a:rPr lang="fr-FR" sz="1200" i="1" dirty="0" smtClean="0">
                <a:solidFill>
                  <a:schemeClr val="accent1">
                    <a:lumMod val="75000"/>
                  </a:schemeClr>
                </a:solidFill>
                <a:sym typeface="Wingdings"/>
              </a:rPr>
              <a:t>Expertise Faune Flore</a:t>
            </a:r>
            <a:r>
              <a:rPr lang="fr-FR" sz="1200" dirty="0" smtClean="0">
                <a:solidFill>
                  <a:schemeClr val="accent1">
                    <a:lumMod val="75000"/>
                  </a:schemeClr>
                </a:solidFill>
                <a:sym typeface="Wingdings"/>
              </a:rPr>
              <a:t> »),</a:t>
            </a:r>
            <a:endParaRPr lang="fr-FR" sz="1600" dirty="0" smtClean="0">
              <a:solidFill>
                <a:schemeClr val="accent1">
                  <a:lumMod val="75000"/>
                </a:schemeClr>
              </a:solidFill>
            </a:endParaRPr>
          </a:p>
        </p:txBody>
      </p:sp>
      <p:sp>
        <p:nvSpPr>
          <p:cNvPr id="22" name="Espace réservé du texte 2"/>
          <p:cNvSpPr txBox="1">
            <a:spLocks/>
          </p:cNvSpPr>
          <p:nvPr/>
        </p:nvSpPr>
        <p:spPr>
          <a:xfrm>
            <a:off x="323528" y="2348880"/>
            <a:ext cx="8640960" cy="2232248"/>
          </a:xfrm>
          <a:prstGeom prst="rect">
            <a:avLst/>
          </a:prstGeom>
        </p:spPr>
        <p:txBody>
          <a:bodyPr vert="horz" lIns="91440" tIns="45720" rIns="91440" bIns="45720" rtlCol="0" anchor="t">
            <a:noAutofit/>
          </a:bodyPr>
          <a:lstStyle/>
          <a:p>
            <a:pPr>
              <a:spcBef>
                <a:spcPts val="0"/>
              </a:spcBef>
            </a:pPr>
            <a:r>
              <a:rPr lang="fr-FR" sz="1200" b="1" dirty="0" smtClean="0">
                <a:solidFill>
                  <a:schemeClr val="accent1">
                    <a:lumMod val="75000"/>
                  </a:schemeClr>
                </a:solidFill>
                <a:sym typeface="Wingdings"/>
              </a:rPr>
              <a:t> </a:t>
            </a:r>
            <a:r>
              <a:rPr lang="fr-FR" sz="2000" b="1" noProof="0" dirty="0" smtClean="0">
                <a:solidFill>
                  <a:schemeClr val="accent1">
                    <a:lumMod val="75000"/>
                  </a:schemeClr>
                </a:solidFill>
                <a:sym typeface="Wingdings"/>
              </a:rPr>
              <a:t>Objectifs</a:t>
            </a:r>
            <a:r>
              <a:rPr lang="fr-FR" sz="2000" b="1" dirty="0" smtClean="0">
                <a:solidFill>
                  <a:schemeClr val="accent1">
                    <a:lumMod val="75000"/>
                  </a:schemeClr>
                </a:solidFill>
                <a:sym typeface="Wingdings"/>
              </a:rPr>
              <a:t> : </a:t>
            </a:r>
          </a:p>
          <a:p>
            <a:pPr lvl="1">
              <a:buFontTx/>
              <a:buChar char="-"/>
            </a:pPr>
            <a:r>
              <a:rPr lang="fr-FR" sz="1600" b="1" dirty="0" smtClean="0">
                <a:solidFill>
                  <a:schemeClr val="accent1">
                    <a:lumMod val="75000"/>
                  </a:schemeClr>
                </a:solidFill>
                <a:sym typeface="Wingdings"/>
              </a:rPr>
              <a:t>Confirmer la présence/absence de l’espèce en reproduction sur l’ensemble des sites,</a:t>
            </a:r>
          </a:p>
          <a:p>
            <a:pPr lvl="1">
              <a:buFontTx/>
              <a:buChar char="-"/>
            </a:pPr>
            <a:r>
              <a:rPr lang="fr-FR" sz="1600" b="1" dirty="0" smtClean="0">
                <a:solidFill>
                  <a:schemeClr val="accent1">
                    <a:lumMod val="75000"/>
                  </a:schemeClr>
                </a:solidFill>
                <a:sym typeface="Wingdings"/>
              </a:rPr>
              <a:t>le cas échéant, évaluer quantitativement les populations,</a:t>
            </a:r>
          </a:p>
          <a:p>
            <a:pPr lvl="1">
              <a:buFontTx/>
              <a:buChar char="-"/>
            </a:pPr>
            <a:r>
              <a:rPr lang="fr-FR" sz="1600" b="1" dirty="0" smtClean="0">
                <a:solidFill>
                  <a:schemeClr val="accent1">
                    <a:lumMod val="75000"/>
                  </a:schemeClr>
                </a:solidFill>
                <a:sym typeface="Wingdings"/>
              </a:rPr>
              <a:t>Identifier les </a:t>
            </a:r>
            <a:r>
              <a:rPr lang="fr-FR" sz="1600" b="1" dirty="0" smtClean="0">
                <a:solidFill>
                  <a:schemeClr val="accent1">
                    <a:lumMod val="75000"/>
                  </a:schemeClr>
                </a:solidFill>
              </a:rPr>
              <a:t>facteurs écologiques favorables à la reproduction d’</a:t>
            </a:r>
            <a:r>
              <a:rPr lang="fr-FR" sz="1600" b="1" i="1" dirty="0" err="1" smtClean="0">
                <a:solidFill>
                  <a:schemeClr val="accent1">
                    <a:lumMod val="75000"/>
                  </a:schemeClr>
                </a:solidFill>
              </a:rPr>
              <a:t>Oxygastra</a:t>
            </a:r>
            <a:r>
              <a:rPr lang="fr-FR" sz="1600" b="1" i="1" dirty="0" smtClean="0">
                <a:solidFill>
                  <a:schemeClr val="accent1">
                    <a:lumMod val="75000"/>
                  </a:schemeClr>
                </a:solidFill>
              </a:rPr>
              <a:t> </a:t>
            </a:r>
            <a:r>
              <a:rPr lang="fr-FR" sz="1600" b="1" i="1" dirty="0" err="1" smtClean="0">
                <a:solidFill>
                  <a:schemeClr val="accent1">
                    <a:lumMod val="75000"/>
                  </a:schemeClr>
                </a:solidFill>
              </a:rPr>
              <a:t>curtisii</a:t>
            </a:r>
            <a:r>
              <a:rPr lang="fr-FR" sz="1600" b="1" i="1" dirty="0" smtClean="0">
                <a:solidFill>
                  <a:schemeClr val="accent1">
                    <a:lumMod val="75000"/>
                  </a:schemeClr>
                </a:solidFill>
              </a:rPr>
              <a:t> </a:t>
            </a:r>
            <a:r>
              <a:rPr lang="fr-FR" sz="1600" b="1" dirty="0" smtClean="0">
                <a:solidFill>
                  <a:schemeClr val="accent1">
                    <a:lumMod val="75000"/>
                  </a:schemeClr>
                </a:solidFill>
              </a:rPr>
              <a:t>en milieux stagnants,</a:t>
            </a:r>
          </a:p>
          <a:p>
            <a:pPr lvl="1">
              <a:buFontTx/>
              <a:buChar char="-"/>
            </a:pPr>
            <a:r>
              <a:rPr lang="fr-FR" sz="1600" b="1" dirty="0" smtClean="0">
                <a:solidFill>
                  <a:schemeClr val="accent1">
                    <a:lumMod val="75000"/>
                  </a:schemeClr>
                </a:solidFill>
              </a:rPr>
              <a:t>Identifier les micro-habitats de ponte et d’émergence,</a:t>
            </a:r>
          </a:p>
          <a:p>
            <a:pPr lvl="1">
              <a:buFontTx/>
              <a:buChar char="-"/>
            </a:pPr>
            <a:r>
              <a:rPr lang="fr-FR" sz="1600" b="1" dirty="0" smtClean="0">
                <a:solidFill>
                  <a:schemeClr val="accent1">
                    <a:lumMod val="75000"/>
                  </a:schemeClr>
                </a:solidFill>
              </a:rPr>
              <a:t>Appréhender la structure des éventuels déplacements/échanges entre sites (déplacements entre carrières et  entre les carrières les cours d’eau favorables situés à proximité</a:t>
            </a:r>
            <a:r>
              <a:rPr lang="fr-FR" sz="1600" dirty="0" smtClean="0"/>
              <a:t>),</a:t>
            </a:r>
          </a:p>
        </p:txBody>
      </p:sp>
      <p:sp>
        <p:nvSpPr>
          <p:cNvPr id="23" name="Espace réservé du texte 2"/>
          <p:cNvSpPr txBox="1">
            <a:spLocks/>
          </p:cNvSpPr>
          <p:nvPr/>
        </p:nvSpPr>
        <p:spPr>
          <a:xfrm>
            <a:off x="251520" y="4725144"/>
            <a:ext cx="8712968" cy="1440160"/>
          </a:xfrm>
          <a:prstGeom prst="rect">
            <a:avLst/>
          </a:prstGeom>
        </p:spPr>
        <p:txBody>
          <a:bodyPr vert="horz" lIns="91440" tIns="45720" rIns="91440" bIns="45720" rtlCol="0" anchor="t">
            <a:noAutofit/>
          </a:bodyPr>
          <a:lstStyle/>
          <a:p>
            <a:pPr>
              <a:spcBef>
                <a:spcPts val="0"/>
              </a:spcBef>
            </a:pPr>
            <a:r>
              <a:rPr lang="fr-FR" sz="1200" b="1" dirty="0" smtClean="0">
                <a:solidFill>
                  <a:schemeClr val="accent1">
                    <a:lumMod val="75000"/>
                  </a:schemeClr>
                </a:solidFill>
                <a:sym typeface="Wingdings"/>
              </a:rPr>
              <a:t> </a:t>
            </a:r>
            <a:r>
              <a:rPr lang="fr-FR" sz="2000" b="1" dirty="0" smtClean="0">
                <a:solidFill>
                  <a:schemeClr val="accent1">
                    <a:lumMod val="75000"/>
                  </a:schemeClr>
                </a:solidFill>
                <a:sym typeface="Wingdings"/>
              </a:rPr>
              <a:t>Méthodologie : </a:t>
            </a:r>
          </a:p>
          <a:p>
            <a:pPr lvl="1">
              <a:buFontTx/>
              <a:buChar char="-"/>
            </a:pPr>
            <a:r>
              <a:rPr lang="fr-FR" sz="1600" b="1" dirty="0" smtClean="0">
                <a:solidFill>
                  <a:schemeClr val="accent1">
                    <a:lumMod val="75000"/>
                  </a:schemeClr>
                </a:solidFill>
                <a:sym typeface="Wingdings"/>
              </a:rPr>
              <a:t>Recherches et récoltes d’exuvies sur l’ensemble des linéaires de berges (prospection en canoë),</a:t>
            </a:r>
          </a:p>
          <a:p>
            <a:pPr lvl="1">
              <a:buFontTx/>
              <a:buChar char="-"/>
            </a:pPr>
            <a:r>
              <a:rPr lang="fr-FR" sz="1600" b="1" dirty="0" smtClean="0">
                <a:solidFill>
                  <a:schemeClr val="accent1">
                    <a:lumMod val="75000"/>
                  </a:schemeClr>
                </a:solidFill>
                <a:sym typeface="Wingdings"/>
              </a:rPr>
              <a:t>Observations et captures des imagos,</a:t>
            </a:r>
          </a:p>
          <a:p>
            <a:pPr lvl="1">
              <a:buFontTx/>
              <a:buChar char="-"/>
            </a:pPr>
            <a:r>
              <a:rPr lang="fr-FR" sz="1600" b="1" dirty="0" smtClean="0">
                <a:solidFill>
                  <a:schemeClr val="accent1">
                    <a:lumMod val="75000"/>
                  </a:schemeClr>
                </a:solidFill>
                <a:sym typeface="Wingdings"/>
              </a:rPr>
              <a:t>Mise en place d’un protocole de capture/marquage/recapture sur des sites ciblés</a:t>
            </a:r>
            <a:r>
              <a:rPr lang="fr-FR" sz="1600" b="1" dirty="0" smtClean="0">
                <a:solidFill>
                  <a:schemeClr val="accent1">
                    <a:lumMod val="75000"/>
                  </a:schemeClr>
                </a:solidFill>
              </a:rPr>
              <a:t>,</a:t>
            </a:r>
          </a:p>
          <a:p>
            <a:pPr lvl="1">
              <a:buFontTx/>
              <a:buChar char="-"/>
            </a:pPr>
            <a:r>
              <a:rPr lang="fr-FR" sz="1600" b="1" dirty="0" smtClean="0">
                <a:solidFill>
                  <a:schemeClr val="accent1">
                    <a:lumMod val="75000"/>
                  </a:schemeClr>
                </a:solidFill>
              </a:rPr>
              <a:t>Analyses statistiques des données.</a:t>
            </a:r>
          </a:p>
          <a:p>
            <a:pPr lvl="1"/>
            <a:endParaRPr lang="fr-FR" sz="1600" dirty="0" smtClean="0"/>
          </a:p>
        </p:txBody>
      </p:sp>
    </p:spTree>
    <p:extLst>
      <p:ext uri="{BB962C8B-B14F-4D97-AF65-F5344CB8AC3E}">
        <p14:creationId xmlns:p14="http://schemas.microsoft.com/office/powerpoint/2010/main" val="376215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1000" fill="hold"/>
                                        <p:tgtEl>
                                          <p:spTgt spid="1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9">
                                            <p:txEl>
                                              <p:pRg st="0" end="0"/>
                                            </p:txEl>
                                          </p:spTgt>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strVal val="#ppt_w*0.70"/>
                                          </p:val>
                                        </p:tav>
                                        <p:tav tm="100000">
                                          <p:val>
                                            <p:strVal val="#ppt_w"/>
                                          </p:val>
                                        </p:tav>
                                      </p:tavLst>
                                    </p:anim>
                                    <p:anim calcmode="lin" valueType="num">
                                      <p:cBhvr>
                                        <p:cTn id="14" dur="1000" fill="hold"/>
                                        <p:tgtEl>
                                          <p:spTgt spid="22"/>
                                        </p:tgtEl>
                                        <p:attrNameLst>
                                          <p:attrName>ppt_h</p:attrName>
                                        </p:attrNameLst>
                                      </p:cBhvr>
                                      <p:tavLst>
                                        <p:tav tm="0">
                                          <p:val>
                                            <p:strVal val="#ppt_h"/>
                                          </p:val>
                                        </p:tav>
                                        <p:tav tm="100000">
                                          <p:val>
                                            <p:strVal val="#ppt_h"/>
                                          </p:val>
                                        </p:tav>
                                      </p:tavLst>
                                    </p:anim>
                                    <p:animEffect transition="in" filter="fade">
                                      <p:cBhvr>
                                        <p:cTn id="15" dur="1000"/>
                                        <p:tgtEl>
                                          <p:spTgt spid="22"/>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strVal val="#ppt_w*0.70"/>
                                          </p:val>
                                        </p:tav>
                                        <p:tav tm="100000">
                                          <p:val>
                                            <p:strVal val="#ppt_w"/>
                                          </p:val>
                                        </p:tav>
                                      </p:tavLst>
                                    </p:anim>
                                    <p:anim calcmode="lin" valueType="num">
                                      <p:cBhvr>
                                        <p:cTn id="20" dur="1000" fill="hold"/>
                                        <p:tgtEl>
                                          <p:spTgt spid="23"/>
                                        </p:tgtEl>
                                        <p:attrNameLst>
                                          <p:attrName>ppt_h</p:attrName>
                                        </p:attrNameLst>
                                      </p:cBhvr>
                                      <p:tavLst>
                                        <p:tav tm="0">
                                          <p:val>
                                            <p:strVal val="#ppt_h"/>
                                          </p:val>
                                        </p:tav>
                                        <p:tav tm="100000">
                                          <p:val>
                                            <p:strVal val="#ppt_h"/>
                                          </p:val>
                                        </p:tav>
                                      </p:tavLst>
                                    </p:anim>
                                    <p:animEffect transition="in" filter="fade">
                                      <p:cBhvr>
                                        <p:cTn id="2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2" grpId="0"/>
      <p:bldP spid="2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a:spLocks noGrp="1"/>
          </p:cNvSpPr>
          <p:nvPr>
            <p:ph type="title"/>
          </p:nvPr>
        </p:nvSpPr>
        <p:spPr>
          <a:xfrm>
            <a:off x="899592" y="1124744"/>
            <a:ext cx="7772400" cy="576064"/>
          </a:xfrm>
        </p:spPr>
        <p:txBody>
          <a:bodyPr>
            <a:normAutofit/>
          </a:bodyPr>
          <a:lstStyle/>
          <a:p>
            <a:pPr algn="ctr"/>
            <a:r>
              <a:rPr lang="fr-FR" sz="2400" dirty="0" smtClean="0"/>
              <a:t>LES RESULTATS</a:t>
            </a:r>
            <a:endParaRPr lang="fr-FR" sz="1200" dirty="0"/>
          </a:p>
        </p:txBody>
      </p:sp>
      <p:pic>
        <p:nvPicPr>
          <p:cNvPr id="7" name="Image 6"/>
          <p:cNvPicPr/>
          <p:nvPr/>
        </p:nvPicPr>
        <p:blipFill>
          <a:blip r:embed="rId2" cstate="print"/>
          <a:srcRect/>
          <a:stretch>
            <a:fillRect/>
          </a:stretch>
        </p:blipFill>
        <p:spPr bwMode="auto">
          <a:xfrm>
            <a:off x="1547664" y="1556792"/>
            <a:ext cx="6227370" cy="4572000"/>
          </a:xfrm>
          <a:prstGeom prst="rect">
            <a:avLst/>
          </a:prstGeom>
          <a:noFill/>
          <a:ln w="9525">
            <a:noFill/>
            <a:miter lim="800000"/>
            <a:headEnd/>
            <a:tailEnd/>
          </a:ln>
        </p:spPr>
      </p:pic>
      <p:sp>
        <p:nvSpPr>
          <p:cNvPr id="9" name="Rectangle 8"/>
          <p:cNvSpPr/>
          <p:nvPr/>
        </p:nvSpPr>
        <p:spPr>
          <a:xfrm>
            <a:off x="1547664" y="3573016"/>
            <a:ext cx="280831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4355976" y="2996952"/>
            <a:ext cx="338437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4355976" y="4437112"/>
            <a:ext cx="338437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4355976" y="5589240"/>
            <a:ext cx="338437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1547664" y="5013176"/>
            <a:ext cx="280831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4773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p:nvPr/>
        </p:nvPicPr>
        <p:blipFill>
          <a:blip r:embed="rId2" cstate="print"/>
          <a:stretch>
            <a:fillRect/>
          </a:stretch>
        </p:blipFill>
        <p:spPr bwMode="auto">
          <a:xfrm>
            <a:off x="1619672" y="1772816"/>
            <a:ext cx="6120680" cy="4032448"/>
          </a:xfrm>
          <a:prstGeom prst="rect">
            <a:avLst/>
          </a:prstGeom>
          <a:noFill/>
          <a:ln>
            <a:noFill/>
          </a:ln>
        </p:spPr>
      </p:pic>
      <p:sp>
        <p:nvSpPr>
          <p:cNvPr id="25" name="Titre 1"/>
          <p:cNvSpPr>
            <a:spLocks noGrp="1"/>
          </p:cNvSpPr>
          <p:nvPr>
            <p:ph type="title"/>
          </p:nvPr>
        </p:nvSpPr>
        <p:spPr>
          <a:xfrm>
            <a:off x="899592" y="1124744"/>
            <a:ext cx="7772400" cy="576064"/>
          </a:xfrm>
        </p:spPr>
        <p:txBody>
          <a:bodyPr>
            <a:normAutofit/>
          </a:bodyPr>
          <a:lstStyle/>
          <a:p>
            <a:pPr algn="ctr"/>
            <a:r>
              <a:rPr lang="fr-FR" sz="2400" dirty="0" smtClean="0"/>
              <a:t>LES RESULTATS (suite) </a:t>
            </a:r>
            <a:endParaRPr lang="fr-FR" sz="1200" dirty="0"/>
          </a:p>
        </p:txBody>
      </p:sp>
      <p:sp>
        <p:nvSpPr>
          <p:cNvPr id="26" name="Ellipse 25"/>
          <p:cNvSpPr/>
          <p:nvPr/>
        </p:nvSpPr>
        <p:spPr>
          <a:xfrm flipH="1">
            <a:off x="4788024" y="3068960"/>
            <a:ext cx="648072"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44582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p:cNvSpPr>
            <a:spLocks noGrp="1"/>
          </p:cNvSpPr>
          <p:nvPr>
            <p:ph type="title"/>
          </p:nvPr>
        </p:nvSpPr>
        <p:spPr>
          <a:xfrm>
            <a:off x="899592" y="1124744"/>
            <a:ext cx="7772400" cy="576064"/>
          </a:xfrm>
        </p:spPr>
        <p:txBody>
          <a:bodyPr>
            <a:normAutofit/>
          </a:bodyPr>
          <a:lstStyle/>
          <a:p>
            <a:pPr algn="ctr"/>
            <a:r>
              <a:rPr lang="fr-FR" sz="2400" dirty="0" smtClean="0"/>
              <a:t>LES RESULTATS (suite) </a:t>
            </a:r>
            <a:endParaRPr lang="fr-FR" sz="1200" dirty="0"/>
          </a:p>
        </p:txBody>
      </p:sp>
      <p:pic>
        <p:nvPicPr>
          <p:cNvPr id="5" name="Image 4"/>
          <p:cNvPicPr/>
          <p:nvPr/>
        </p:nvPicPr>
        <p:blipFill>
          <a:blip r:embed="rId2" cstate="print"/>
          <a:stretch>
            <a:fillRect/>
          </a:stretch>
        </p:blipFill>
        <p:spPr bwMode="auto">
          <a:xfrm>
            <a:off x="323528" y="1628800"/>
            <a:ext cx="6624736" cy="4248472"/>
          </a:xfrm>
          <a:prstGeom prst="rect">
            <a:avLst/>
          </a:prstGeom>
          <a:noFill/>
        </p:spPr>
      </p:pic>
      <p:sp>
        <p:nvSpPr>
          <p:cNvPr id="12" name="Rectangle 11"/>
          <p:cNvSpPr/>
          <p:nvPr/>
        </p:nvSpPr>
        <p:spPr>
          <a:xfrm>
            <a:off x="6732240" y="2420888"/>
            <a:ext cx="432048"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6733256" y="3068960"/>
            <a:ext cx="2051720" cy="276999"/>
          </a:xfrm>
          <a:prstGeom prst="rect">
            <a:avLst/>
          </a:prstGeom>
          <a:solidFill>
            <a:schemeClr val="bg1"/>
          </a:solidFill>
          <a:ln>
            <a:noFill/>
          </a:ln>
        </p:spPr>
        <p:txBody>
          <a:bodyPr wrap="square" rtlCol="0">
            <a:spAutoFit/>
          </a:bodyPr>
          <a:lstStyle/>
          <a:p>
            <a:r>
              <a:rPr lang="fr-FR" sz="1200" b="1" dirty="0" smtClean="0"/>
              <a:t>Pente faible (entre 0° et 15°) </a:t>
            </a:r>
            <a:endParaRPr lang="fr-FR" sz="1200" b="1" dirty="0"/>
          </a:p>
        </p:txBody>
      </p:sp>
      <p:sp>
        <p:nvSpPr>
          <p:cNvPr id="9" name="ZoneTexte 8"/>
          <p:cNvSpPr txBox="1"/>
          <p:nvPr/>
        </p:nvSpPr>
        <p:spPr>
          <a:xfrm>
            <a:off x="6733256" y="3440033"/>
            <a:ext cx="2410744" cy="276999"/>
          </a:xfrm>
          <a:prstGeom prst="rect">
            <a:avLst/>
          </a:prstGeom>
          <a:solidFill>
            <a:schemeClr val="bg1"/>
          </a:solidFill>
          <a:ln>
            <a:noFill/>
          </a:ln>
        </p:spPr>
        <p:txBody>
          <a:bodyPr wrap="square" rtlCol="0">
            <a:spAutoFit/>
          </a:bodyPr>
          <a:lstStyle/>
          <a:p>
            <a:r>
              <a:rPr lang="fr-FR" sz="1200" b="1" dirty="0" smtClean="0"/>
              <a:t>Pente moyenne (entre 15° et 45°)</a:t>
            </a:r>
            <a:endParaRPr lang="fr-FR" sz="1200" b="1" dirty="0"/>
          </a:p>
        </p:txBody>
      </p:sp>
      <p:sp>
        <p:nvSpPr>
          <p:cNvPr id="10" name="ZoneTexte 9"/>
          <p:cNvSpPr txBox="1"/>
          <p:nvPr/>
        </p:nvSpPr>
        <p:spPr>
          <a:xfrm>
            <a:off x="6768752" y="3800073"/>
            <a:ext cx="2051720" cy="276999"/>
          </a:xfrm>
          <a:prstGeom prst="rect">
            <a:avLst/>
          </a:prstGeom>
          <a:solidFill>
            <a:schemeClr val="bg1"/>
          </a:solidFill>
          <a:ln>
            <a:noFill/>
          </a:ln>
        </p:spPr>
        <p:txBody>
          <a:bodyPr wrap="square" rtlCol="0">
            <a:spAutoFit/>
          </a:bodyPr>
          <a:lstStyle/>
          <a:p>
            <a:r>
              <a:rPr lang="fr-FR" sz="1200" b="1" dirty="0" smtClean="0"/>
              <a:t>Pente forte (entre 45° et 90°)</a:t>
            </a:r>
            <a:endParaRPr lang="fr-FR" sz="1200" b="1" dirty="0"/>
          </a:p>
        </p:txBody>
      </p:sp>
      <p:sp>
        <p:nvSpPr>
          <p:cNvPr id="11" name="ZoneTexte 10"/>
          <p:cNvSpPr txBox="1"/>
          <p:nvPr/>
        </p:nvSpPr>
        <p:spPr>
          <a:xfrm>
            <a:off x="6768752" y="4149080"/>
            <a:ext cx="2051720" cy="461665"/>
          </a:xfrm>
          <a:prstGeom prst="rect">
            <a:avLst/>
          </a:prstGeom>
          <a:solidFill>
            <a:schemeClr val="bg1"/>
          </a:solidFill>
          <a:ln>
            <a:noFill/>
          </a:ln>
        </p:spPr>
        <p:txBody>
          <a:bodyPr wrap="square" rtlCol="0">
            <a:spAutoFit/>
          </a:bodyPr>
          <a:lstStyle/>
          <a:p>
            <a:r>
              <a:rPr lang="fr-FR" sz="1200" b="1" dirty="0" smtClean="0"/>
              <a:t>Dévers (≥ 90°).</a:t>
            </a:r>
          </a:p>
          <a:p>
            <a:endParaRPr lang="fr-FR" sz="1200" b="1" dirty="0"/>
          </a:p>
        </p:txBody>
      </p:sp>
      <p:sp>
        <p:nvSpPr>
          <p:cNvPr id="26" name="Ellipse 25"/>
          <p:cNvSpPr/>
          <p:nvPr/>
        </p:nvSpPr>
        <p:spPr>
          <a:xfrm flipH="1">
            <a:off x="4860032" y="2564904"/>
            <a:ext cx="792088" cy="24482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7" name="Picture 3" descr="DPP_0510"/>
          <p:cNvPicPr>
            <a:picLocks noChangeAspect="1" noChangeArrowheads="1"/>
          </p:cNvPicPr>
          <p:nvPr/>
        </p:nvPicPr>
        <p:blipFill>
          <a:blip r:embed="rId3" cstate="print"/>
          <a:srcRect t="8050"/>
          <a:stretch>
            <a:fillRect/>
          </a:stretch>
        </p:blipFill>
        <p:spPr bwMode="auto">
          <a:xfrm>
            <a:off x="7020272" y="116632"/>
            <a:ext cx="1944216" cy="2679663"/>
          </a:xfrm>
          <a:prstGeom prst="rect">
            <a:avLst/>
          </a:prstGeom>
          <a:noFill/>
          <a:ln w="9525">
            <a:noFill/>
            <a:miter lim="800000"/>
            <a:headEnd/>
            <a:tailEnd/>
          </a:ln>
        </p:spPr>
      </p:pic>
    </p:spTree>
    <p:extLst>
      <p:ext uri="{BB962C8B-B14F-4D97-AF65-F5344CB8AC3E}">
        <p14:creationId xmlns:p14="http://schemas.microsoft.com/office/powerpoint/2010/main" val="37582073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p:cNvSpPr>
            <a:spLocks noGrp="1"/>
          </p:cNvSpPr>
          <p:nvPr>
            <p:ph type="title"/>
          </p:nvPr>
        </p:nvSpPr>
        <p:spPr>
          <a:xfrm>
            <a:off x="899592" y="1124744"/>
            <a:ext cx="7772400" cy="576064"/>
          </a:xfrm>
        </p:spPr>
        <p:txBody>
          <a:bodyPr>
            <a:normAutofit/>
          </a:bodyPr>
          <a:lstStyle/>
          <a:p>
            <a:pPr algn="ctr"/>
            <a:r>
              <a:rPr lang="fr-FR" sz="2400" dirty="0" smtClean="0"/>
              <a:t>LES RESULTATS (suite) </a:t>
            </a:r>
            <a:endParaRPr lang="fr-FR" sz="1200" dirty="0"/>
          </a:p>
        </p:txBody>
      </p:sp>
      <p:sp>
        <p:nvSpPr>
          <p:cNvPr id="12" name="Rectangle 11"/>
          <p:cNvSpPr/>
          <p:nvPr/>
        </p:nvSpPr>
        <p:spPr>
          <a:xfrm>
            <a:off x="6732240" y="2420888"/>
            <a:ext cx="432048"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012160" y="4664169"/>
            <a:ext cx="2843808" cy="276999"/>
          </a:xfrm>
          <a:prstGeom prst="rect">
            <a:avLst/>
          </a:prstGeom>
          <a:solidFill>
            <a:schemeClr val="bg1"/>
          </a:solidFill>
          <a:ln>
            <a:noFill/>
          </a:ln>
        </p:spPr>
        <p:txBody>
          <a:bodyPr wrap="square" rtlCol="0">
            <a:spAutoFit/>
          </a:bodyPr>
          <a:lstStyle/>
          <a:p>
            <a:r>
              <a:rPr lang="fr-FR" sz="1200" b="1" dirty="0" smtClean="0"/>
              <a:t>Hauteur moyenne d’émergence : 57 cm</a:t>
            </a:r>
            <a:endParaRPr lang="fr-FR" sz="1200" b="1" dirty="0"/>
          </a:p>
        </p:txBody>
      </p:sp>
      <p:pic>
        <p:nvPicPr>
          <p:cNvPr id="13" name="Image 12"/>
          <p:cNvPicPr/>
          <p:nvPr/>
        </p:nvPicPr>
        <p:blipFill>
          <a:blip r:embed="rId2" cstate="print"/>
          <a:srcRect l="5543" t="10721" r="4483" b="8503"/>
          <a:stretch>
            <a:fillRect/>
          </a:stretch>
        </p:blipFill>
        <p:spPr bwMode="auto">
          <a:xfrm>
            <a:off x="827584" y="1628800"/>
            <a:ext cx="4824536" cy="4320480"/>
          </a:xfrm>
          <a:prstGeom prst="rect">
            <a:avLst/>
          </a:prstGeom>
          <a:noFill/>
          <a:ln w="9525">
            <a:noFill/>
            <a:miter lim="800000"/>
            <a:headEnd/>
            <a:tailEnd/>
          </a:ln>
        </p:spPr>
      </p:pic>
      <p:cxnSp>
        <p:nvCxnSpPr>
          <p:cNvPr id="15" name="Connecteur droit avec flèche 14"/>
          <p:cNvCxnSpPr/>
          <p:nvPr/>
        </p:nvCxnSpPr>
        <p:spPr>
          <a:xfrm flipH="1">
            <a:off x="4716016" y="4797152"/>
            <a:ext cx="129614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19" idx="1"/>
          </p:cNvCxnSpPr>
          <p:nvPr/>
        </p:nvCxnSpPr>
        <p:spPr>
          <a:xfrm flipH="1">
            <a:off x="4572000" y="1839308"/>
            <a:ext cx="1476672" cy="55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6048672" y="1700808"/>
            <a:ext cx="2843808" cy="276999"/>
          </a:xfrm>
          <a:prstGeom prst="rect">
            <a:avLst/>
          </a:prstGeom>
          <a:solidFill>
            <a:schemeClr val="bg1"/>
          </a:solidFill>
          <a:ln>
            <a:noFill/>
          </a:ln>
        </p:spPr>
        <p:txBody>
          <a:bodyPr wrap="square" rtlCol="0">
            <a:spAutoFit/>
          </a:bodyPr>
          <a:lstStyle/>
          <a:p>
            <a:r>
              <a:rPr lang="fr-FR" sz="1200" b="1" dirty="0" smtClean="0"/>
              <a:t>Hauteur maximale d’émergence : 2,80 m</a:t>
            </a:r>
            <a:endParaRPr lang="fr-FR" sz="1200" b="1" dirty="0"/>
          </a:p>
        </p:txBody>
      </p:sp>
    </p:spTree>
    <p:extLst>
      <p:ext uri="{BB962C8B-B14F-4D97-AF65-F5344CB8AC3E}">
        <p14:creationId xmlns:p14="http://schemas.microsoft.com/office/powerpoint/2010/main" val="17437484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p:cNvSpPr>
            <a:spLocks noGrp="1"/>
          </p:cNvSpPr>
          <p:nvPr>
            <p:ph type="title"/>
          </p:nvPr>
        </p:nvSpPr>
        <p:spPr>
          <a:xfrm>
            <a:off x="0" y="1052736"/>
            <a:ext cx="5972200" cy="576064"/>
          </a:xfrm>
        </p:spPr>
        <p:txBody>
          <a:bodyPr>
            <a:normAutofit/>
          </a:bodyPr>
          <a:lstStyle/>
          <a:p>
            <a:pPr algn="ctr"/>
            <a:r>
              <a:rPr lang="fr-FR" sz="2400" dirty="0" smtClean="0"/>
              <a:t>LES RESULTATS (suite) </a:t>
            </a:r>
            <a:endParaRPr lang="fr-FR" sz="1200" dirty="0"/>
          </a:p>
        </p:txBody>
      </p:sp>
      <p:sp>
        <p:nvSpPr>
          <p:cNvPr id="12" name="Rectangle 11"/>
          <p:cNvSpPr/>
          <p:nvPr/>
        </p:nvSpPr>
        <p:spPr>
          <a:xfrm>
            <a:off x="6732240" y="2420888"/>
            <a:ext cx="432048"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C:\Users\Bootboot\Documents\Stage CPIE 2013\Fonds carto\Images\CMR marquage.jpeg"/>
          <p:cNvPicPr/>
          <p:nvPr/>
        </p:nvPicPr>
        <p:blipFill>
          <a:blip r:embed="rId2" cstate="print"/>
          <a:srcRect/>
          <a:stretch>
            <a:fillRect/>
          </a:stretch>
        </p:blipFill>
        <p:spPr bwMode="auto">
          <a:xfrm>
            <a:off x="899592" y="1584176"/>
            <a:ext cx="7488832" cy="5229200"/>
          </a:xfrm>
          <a:prstGeom prst="rect">
            <a:avLst/>
          </a:prstGeom>
          <a:noFill/>
          <a:ln w="9525">
            <a:noFill/>
            <a:miter lim="800000"/>
            <a:headEnd/>
            <a:tailEnd/>
          </a:ln>
        </p:spPr>
      </p:pic>
      <p:sp>
        <p:nvSpPr>
          <p:cNvPr id="10" name="ZoneTexte 9"/>
          <p:cNvSpPr txBox="1"/>
          <p:nvPr/>
        </p:nvSpPr>
        <p:spPr>
          <a:xfrm>
            <a:off x="971600" y="1628800"/>
            <a:ext cx="3456384" cy="276999"/>
          </a:xfrm>
          <a:prstGeom prst="rect">
            <a:avLst/>
          </a:prstGeom>
          <a:solidFill>
            <a:schemeClr val="bg1"/>
          </a:solidFill>
          <a:ln>
            <a:noFill/>
          </a:ln>
        </p:spPr>
        <p:txBody>
          <a:bodyPr wrap="square" rtlCol="0">
            <a:spAutoFit/>
          </a:bodyPr>
          <a:lstStyle/>
          <a:p>
            <a:pPr algn="ctr"/>
            <a:r>
              <a:rPr lang="fr-FR" sz="1200" b="1" dirty="0" smtClean="0"/>
              <a:t>183 individus marqués (123 mâles et 61 femelles),</a:t>
            </a:r>
          </a:p>
        </p:txBody>
      </p:sp>
      <p:pic>
        <p:nvPicPr>
          <p:cNvPr id="14" name="Image 13" descr="C:\Users\Bootboot\Documents\Stage CPIE 2013\Rapport de Stage\indmar2.jpg"/>
          <p:cNvPicPr/>
          <p:nvPr/>
        </p:nvPicPr>
        <p:blipFill>
          <a:blip r:embed="rId3" cstate="print"/>
          <a:srcRect/>
          <a:stretch>
            <a:fillRect/>
          </a:stretch>
        </p:blipFill>
        <p:spPr bwMode="auto">
          <a:xfrm>
            <a:off x="6156176" y="44624"/>
            <a:ext cx="2952328" cy="2232248"/>
          </a:xfrm>
          <a:prstGeom prst="rect">
            <a:avLst/>
          </a:prstGeom>
          <a:noFill/>
          <a:ln w="38100">
            <a:solidFill>
              <a:schemeClr val="bg1"/>
            </a:solidFill>
            <a:miter lim="800000"/>
            <a:headEnd/>
            <a:tailEnd/>
          </a:ln>
        </p:spPr>
      </p:pic>
      <p:sp>
        <p:nvSpPr>
          <p:cNvPr id="16" name="Ellipse 15"/>
          <p:cNvSpPr/>
          <p:nvPr/>
        </p:nvSpPr>
        <p:spPr>
          <a:xfrm>
            <a:off x="7596336" y="908720"/>
            <a:ext cx="72008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420141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p:cNvSpPr>
            <a:spLocks noGrp="1"/>
          </p:cNvSpPr>
          <p:nvPr>
            <p:ph type="title"/>
          </p:nvPr>
        </p:nvSpPr>
        <p:spPr>
          <a:xfrm>
            <a:off x="899592" y="1124744"/>
            <a:ext cx="7772400" cy="576064"/>
          </a:xfrm>
        </p:spPr>
        <p:txBody>
          <a:bodyPr>
            <a:normAutofit/>
          </a:bodyPr>
          <a:lstStyle/>
          <a:p>
            <a:pPr algn="ctr"/>
            <a:r>
              <a:rPr lang="fr-FR" sz="2400" dirty="0" smtClean="0"/>
              <a:t>LES RESULTATS (suite) </a:t>
            </a:r>
            <a:endParaRPr lang="fr-FR" sz="1200" dirty="0"/>
          </a:p>
        </p:txBody>
      </p:sp>
      <p:sp>
        <p:nvSpPr>
          <p:cNvPr id="12" name="Rectangle 11"/>
          <p:cNvSpPr/>
          <p:nvPr/>
        </p:nvSpPr>
        <p:spPr>
          <a:xfrm>
            <a:off x="6732240" y="2420888"/>
            <a:ext cx="432048"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C:\Users\Bootboot\Documents\Stage CPIE 2013\Fonds carto\Images\recapture.jpeg"/>
          <p:cNvPicPr/>
          <p:nvPr/>
        </p:nvPicPr>
        <p:blipFill>
          <a:blip r:embed="rId2" cstate="print"/>
          <a:srcRect/>
          <a:stretch>
            <a:fillRect/>
          </a:stretch>
        </p:blipFill>
        <p:spPr bwMode="auto">
          <a:xfrm>
            <a:off x="899592" y="1584176"/>
            <a:ext cx="7488832" cy="5229200"/>
          </a:xfrm>
          <a:prstGeom prst="rect">
            <a:avLst/>
          </a:prstGeom>
          <a:noFill/>
          <a:ln w="9525">
            <a:noFill/>
            <a:miter lim="800000"/>
            <a:headEnd/>
            <a:tailEnd/>
          </a:ln>
        </p:spPr>
      </p:pic>
      <p:sp>
        <p:nvSpPr>
          <p:cNvPr id="6" name="ZoneTexte 5"/>
          <p:cNvSpPr txBox="1"/>
          <p:nvPr/>
        </p:nvSpPr>
        <p:spPr>
          <a:xfrm>
            <a:off x="3059832" y="6237312"/>
            <a:ext cx="3240360" cy="461665"/>
          </a:xfrm>
          <a:prstGeom prst="rect">
            <a:avLst/>
          </a:prstGeom>
          <a:solidFill>
            <a:schemeClr val="bg1"/>
          </a:solidFill>
          <a:ln>
            <a:noFill/>
          </a:ln>
        </p:spPr>
        <p:txBody>
          <a:bodyPr wrap="square" rtlCol="0">
            <a:spAutoFit/>
          </a:bodyPr>
          <a:lstStyle/>
          <a:p>
            <a:pPr algn="ctr"/>
            <a:r>
              <a:rPr lang="fr-FR" sz="1200" b="1" dirty="0" smtClean="0"/>
              <a:t>24 recaptures (distance maximale entre les points de capture et de recapture : 214 mètres)</a:t>
            </a:r>
          </a:p>
        </p:txBody>
      </p:sp>
    </p:spTree>
    <p:extLst>
      <p:ext uri="{BB962C8B-B14F-4D97-AF65-F5344CB8AC3E}">
        <p14:creationId xmlns:p14="http://schemas.microsoft.com/office/powerpoint/2010/main" val="1381874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75790" y="2276872"/>
            <a:ext cx="1836208" cy="923330"/>
          </a:xfrm>
          <a:prstGeom prst="rect">
            <a:avLst/>
          </a:prstGeom>
          <a:noFill/>
        </p:spPr>
        <p:txBody>
          <a:bodyPr wrap="none" rtlCol="0">
            <a:spAutoFit/>
          </a:bodyPr>
          <a:lstStyle/>
          <a:p>
            <a:pPr algn="ctr"/>
            <a:r>
              <a:rPr lang="fr-FR" dirty="0" smtClean="0"/>
              <a:t>Extrait de la page</a:t>
            </a:r>
          </a:p>
          <a:p>
            <a:pPr algn="ctr"/>
            <a:r>
              <a:rPr lang="fr-FR" dirty="0" smtClean="0"/>
              <a:t>« bibliographie »</a:t>
            </a:r>
          </a:p>
          <a:p>
            <a:pPr algn="ctr"/>
            <a:r>
              <a:rPr lang="fr-FR" dirty="0" smtClean="0"/>
              <a:t>du site</a:t>
            </a:r>
            <a:endParaRPr lang="fr-FR" dirty="0"/>
          </a:p>
        </p:txBody>
      </p:sp>
      <p:pic>
        <p:nvPicPr>
          <p:cNvPr id="4" name="Image 3"/>
          <p:cNvPicPr>
            <a:picLocks noChangeAspect="1"/>
          </p:cNvPicPr>
          <p:nvPr/>
        </p:nvPicPr>
        <p:blipFill>
          <a:blip r:embed="rId2"/>
          <a:stretch>
            <a:fillRect/>
          </a:stretch>
        </p:blipFill>
        <p:spPr>
          <a:xfrm>
            <a:off x="2987824" y="188640"/>
            <a:ext cx="6076950" cy="6467475"/>
          </a:xfrm>
          <a:prstGeom prst="rect">
            <a:avLst/>
          </a:prstGeom>
        </p:spPr>
      </p:pic>
      <p:pic>
        <p:nvPicPr>
          <p:cNvPr id="5" name="Picture 5"/>
          <p:cNvPicPr>
            <a:picLocks noChangeAspect="1"/>
          </p:cNvPicPr>
          <p:nvPr/>
        </p:nvPicPr>
        <p:blipFill>
          <a:blip r:embed="rId3"/>
          <a:srcRect/>
          <a:stretch>
            <a:fillRect/>
          </a:stretch>
        </p:blipFill>
        <p:spPr>
          <a:xfrm>
            <a:off x="197984" y="3222632"/>
            <a:ext cx="2591820"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076777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p:cNvSpPr>
            <a:spLocks noGrp="1"/>
          </p:cNvSpPr>
          <p:nvPr>
            <p:ph type="title"/>
          </p:nvPr>
        </p:nvSpPr>
        <p:spPr>
          <a:xfrm>
            <a:off x="899592" y="1124744"/>
            <a:ext cx="7772400" cy="576064"/>
          </a:xfrm>
        </p:spPr>
        <p:txBody>
          <a:bodyPr>
            <a:normAutofit/>
          </a:bodyPr>
          <a:lstStyle/>
          <a:p>
            <a:pPr algn="ctr"/>
            <a:r>
              <a:rPr lang="fr-FR" sz="2400" dirty="0" smtClean="0"/>
              <a:t>LES RESULTATS (suite et fin) </a:t>
            </a:r>
            <a:endParaRPr lang="fr-FR" sz="1200" dirty="0"/>
          </a:p>
        </p:txBody>
      </p:sp>
      <p:sp>
        <p:nvSpPr>
          <p:cNvPr id="12" name="Rectangle 11"/>
          <p:cNvSpPr/>
          <p:nvPr/>
        </p:nvSpPr>
        <p:spPr>
          <a:xfrm>
            <a:off x="6732240" y="2420888"/>
            <a:ext cx="432048"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C:\Users\Bootboot\Documents\Stage CPIE 2013\Rapport de Stage\ponte2.jpg"/>
          <p:cNvPicPr/>
          <p:nvPr/>
        </p:nvPicPr>
        <p:blipFill>
          <a:blip r:embed="rId2" cstate="print"/>
          <a:srcRect/>
          <a:stretch>
            <a:fillRect/>
          </a:stretch>
        </p:blipFill>
        <p:spPr bwMode="auto">
          <a:xfrm>
            <a:off x="611560" y="1844824"/>
            <a:ext cx="3960440" cy="3168352"/>
          </a:xfrm>
          <a:prstGeom prst="rect">
            <a:avLst/>
          </a:prstGeom>
          <a:noFill/>
          <a:ln w="9525">
            <a:noFill/>
            <a:miter lim="800000"/>
            <a:headEnd/>
            <a:tailEnd/>
          </a:ln>
        </p:spPr>
      </p:pic>
      <p:pic>
        <p:nvPicPr>
          <p:cNvPr id="8" name="Image 7" descr="C:\Users\Bootboot\Documents\Stage CPIE 2013\Rapport de Stage\ponte1.jpg"/>
          <p:cNvPicPr/>
          <p:nvPr/>
        </p:nvPicPr>
        <p:blipFill>
          <a:blip r:embed="rId3" cstate="print"/>
          <a:srcRect/>
          <a:stretch>
            <a:fillRect/>
          </a:stretch>
        </p:blipFill>
        <p:spPr bwMode="auto">
          <a:xfrm>
            <a:off x="4716016" y="1844824"/>
            <a:ext cx="3888432" cy="3168352"/>
          </a:xfrm>
          <a:prstGeom prst="rect">
            <a:avLst/>
          </a:prstGeom>
          <a:noFill/>
          <a:ln w="9525">
            <a:noFill/>
            <a:miter lim="800000"/>
            <a:headEnd/>
            <a:tailEnd/>
          </a:ln>
        </p:spPr>
      </p:pic>
      <p:sp>
        <p:nvSpPr>
          <p:cNvPr id="9" name="Ellipse 8"/>
          <p:cNvSpPr/>
          <p:nvPr/>
        </p:nvSpPr>
        <p:spPr>
          <a:xfrm>
            <a:off x="6300192" y="3284984"/>
            <a:ext cx="1080120"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77375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683568" y="980728"/>
            <a:ext cx="7772400" cy="648071"/>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smtClean="0">
                <a:ln>
                  <a:noFill/>
                </a:ln>
                <a:solidFill>
                  <a:schemeClr val="accent1">
                    <a:lumMod val="75000"/>
                  </a:schemeClr>
                </a:solidFill>
                <a:effectLst/>
                <a:uLnTx/>
                <a:uFillTx/>
                <a:latin typeface="Corbel" pitchFamily="34" charset="0"/>
                <a:ea typeface="+mj-ea"/>
                <a:cs typeface="+mj-cs"/>
              </a:rPr>
              <a:t>Merci de votre attention </a:t>
            </a:r>
            <a:endParaRPr kumimoji="0" lang="fr-FR" sz="3600" b="1" i="0" u="none" strike="noStrike" kern="1200" cap="none" spc="0" normalizeH="0" baseline="0" noProof="0" dirty="0">
              <a:ln>
                <a:noFill/>
              </a:ln>
              <a:solidFill>
                <a:schemeClr val="accent1">
                  <a:lumMod val="75000"/>
                </a:schemeClr>
              </a:solidFill>
              <a:effectLst/>
              <a:uLnTx/>
              <a:uFillTx/>
              <a:latin typeface="Corbel" pitchFamily="34" charset="0"/>
              <a:ea typeface="+mj-ea"/>
              <a:cs typeface="+mj-cs"/>
            </a:endParaRPr>
          </a:p>
        </p:txBody>
      </p:sp>
      <p:sp>
        <p:nvSpPr>
          <p:cNvPr id="4" name="Sous-titre 2"/>
          <p:cNvSpPr txBox="1">
            <a:spLocks/>
          </p:cNvSpPr>
          <p:nvPr/>
        </p:nvSpPr>
        <p:spPr>
          <a:xfrm>
            <a:off x="1907704" y="3429000"/>
            <a:ext cx="5472608" cy="1584176"/>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Centre Permanent d’Initiatives pour l’Environnement </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CPIE Loire </a:t>
            </a:r>
            <a:r>
              <a:rPr lang="fr-FR" sz="1600" dirty="0" smtClean="0"/>
              <a:t>Anjou</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02 41 71 77 30</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1600" b="0" i="0" u="none" strike="noStrike" kern="1200" cap="none" spc="0" normalizeH="0" baseline="0" noProof="0" dirty="0" smtClean="0">
                <a:ln>
                  <a:noFill/>
                </a:ln>
                <a:solidFill>
                  <a:schemeClr val="tx2"/>
                </a:solidFill>
                <a:effectLst/>
                <a:uLnTx/>
                <a:uFillTx/>
                <a:latin typeface="+mn-lt"/>
                <a:ea typeface="+mn-ea"/>
                <a:cs typeface="+mn-cs"/>
                <a:hlinkClick r:id="rId2"/>
              </a:rPr>
              <a:t>cpie-loire-et-mauges@paysdesmauges.fr</a:t>
            </a:r>
            <a:r>
              <a:rPr kumimoji="0" lang="fr-FR" sz="1600" b="0" i="0" u="none" strike="noStrike" kern="1200" cap="none" spc="0" normalizeH="0" baseline="0" noProof="0" dirty="0" smtClean="0">
                <a:ln>
                  <a:noFill/>
                </a:ln>
                <a:solidFill>
                  <a:schemeClr val="tx2"/>
                </a:solidFill>
                <a:effectLst/>
                <a:uLnTx/>
                <a:uFillTx/>
                <a:latin typeface="+mn-lt"/>
                <a:ea typeface="+mn-ea"/>
                <a:cs typeface="+mn-cs"/>
              </a:rPr>
              <a:t> </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1600" b="0" i="0" u="none" strike="noStrike" kern="1200" cap="none" spc="0" normalizeH="0" baseline="0" noProof="0" dirty="0" smtClean="0">
                <a:ln>
                  <a:noFill/>
                </a:ln>
                <a:solidFill>
                  <a:schemeClr val="accent3"/>
                </a:solidFill>
                <a:effectLst/>
                <a:uLnTx/>
                <a:uFillTx/>
                <a:latin typeface="+mn-lt"/>
                <a:ea typeface="+mn-ea"/>
                <a:cs typeface="+mn-cs"/>
                <a:hlinkClick r:id="rId3"/>
              </a:rPr>
              <a:t>www.cpie.paysdesmauges.fr</a:t>
            </a:r>
            <a:r>
              <a:rPr kumimoji="0" lang="fr-FR" sz="1600" b="0" i="0" u="none" strike="noStrike" kern="1200" cap="none" spc="0" normalizeH="0" baseline="0" noProof="0" dirty="0" smtClean="0">
                <a:ln>
                  <a:noFill/>
                </a:ln>
                <a:solidFill>
                  <a:schemeClr val="accent3"/>
                </a:solidFill>
                <a:effectLst/>
                <a:uLnTx/>
                <a:uFillTx/>
                <a:latin typeface="+mn-lt"/>
                <a:ea typeface="+mn-ea"/>
                <a:cs typeface="+mn-cs"/>
              </a:rPr>
              <a:t> </a:t>
            </a:r>
          </a:p>
        </p:txBody>
      </p:sp>
      <p:pic>
        <p:nvPicPr>
          <p:cNvPr id="8" name="Image 7"/>
          <p:cNvPicPr/>
          <p:nvPr/>
        </p:nvPicPr>
        <p:blipFill>
          <a:blip r:embed="rId4" cstate="print">
            <a:extLst>
              <a:ext uri="{28A0092B-C50C-407E-A947-70E740481C1C}">
                <a14:useLocalDpi xmlns:a14="http://schemas.microsoft.com/office/drawing/2010/main" val="0"/>
              </a:ext>
            </a:extLst>
          </a:blip>
          <a:stretch>
            <a:fillRect/>
          </a:stretch>
        </p:blipFill>
        <p:spPr bwMode="auto">
          <a:xfrm>
            <a:off x="3635896" y="2348880"/>
            <a:ext cx="1947694" cy="1190846"/>
          </a:xfrm>
          <a:prstGeom prst="rect">
            <a:avLst/>
          </a:prstGeom>
          <a:noFill/>
          <a:ln w="9525">
            <a:noFill/>
            <a:miter lim="800000"/>
            <a:headEnd/>
            <a:tailEnd/>
          </a:ln>
        </p:spPr>
      </p:pic>
    </p:spTree>
    <p:extLst>
      <p:ext uri="{BB962C8B-B14F-4D97-AF65-F5344CB8AC3E}">
        <p14:creationId xmlns:p14="http://schemas.microsoft.com/office/powerpoint/2010/main" val="10541376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9144000" cy="49672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8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52400"/>
            <a:ext cx="1296988" cy="6842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848"/>
          <p:cNvPicPr>
            <a:picLocks noChangeAspect="1" noChangeArrowheads="1"/>
          </p:cNvPicPr>
          <p:nvPr/>
        </p:nvPicPr>
        <p:blipFill>
          <a:blip r:embed="rId5">
            <a:extLst>
              <a:ext uri="{28A0092B-C50C-407E-A947-70E740481C1C}">
                <a14:useLocalDpi xmlns:a14="http://schemas.microsoft.com/office/drawing/2010/main" val="0"/>
              </a:ext>
            </a:extLst>
          </a:blip>
          <a:srcRect l="633" t="1871" r="1266" b="1871"/>
          <a:stretch>
            <a:fillRect/>
          </a:stretch>
        </p:blipFill>
        <p:spPr bwMode="auto">
          <a:xfrm>
            <a:off x="179388" y="1320800"/>
            <a:ext cx="2740025" cy="1820863"/>
          </a:xfrm>
          <a:prstGeom prst="rect">
            <a:avLst/>
          </a:prstGeom>
          <a:noFill/>
          <a:ln w="9525">
            <a:solidFill>
              <a:srgbClr val="FFFF99"/>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tangle 851"/>
          <p:cNvSpPr>
            <a:spLocks noChangeArrowheads="1"/>
          </p:cNvSpPr>
          <p:nvPr/>
        </p:nvSpPr>
        <p:spPr bwMode="auto">
          <a:xfrm>
            <a:off x="107950" y="4149080"/>
            <a:ext cx="4033838" cy="1049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9pPr>
          </a:lstStyle>
          <a:p>
            <a:pPr algn="ctr" eaLnBrk="1"/>
            <a:r>
              <a:rPr lang="fr-FR" altLang="fr-FR" sz="1700" b="1" dirty="0">
                <a:solidFill>
                  <a:srgbClr val="FFFF99"/>
                </a:solidFill>
              </a:rPr>
              <a:t>Programme d’études des anisoptères des cours d’eau des Pays de la Loire :</a:t>
            </a:r>
          </a:p>
          <a:p>
            <a:pPr algn="ctr" eaLnBrk="1"/>
            <a:r>
              <a:rPr lang="fr-FR" altLang="fr-FR" sz="1600" b="1" i="1" dirty="0">
                <a:solidFill>
                  <a:srgbClr val="FFFF99"/>
                </a:solidFill>
              </a:rPr>
              <a:t>2012-2014</a:t>
            </a:r>
          </a:p>
        </p:txBody>
      </p:sp>
      <p:pic>
        <p:nvPicPr>
          <p:cNvPr id="2054" name="Picture 8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0"/>
            <a:ext cx="590550" cy="11255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8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47625"/>
            <a:ext cx="1008062" cy="1004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8038" y="44450"/>
            <a:ext cx="1008062" cy="10080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85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4663" y="204788"/>
            <a:ext cx="2519362" cy="7762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85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04025" y="204788"/>
            <a:ext cx="936625" cy="7032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85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7625" y="220663"/>
            <a:ext cx="1376363" cy="8016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86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388" y="6251575"/>
            <a:ext cx="1763712" cy="6064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86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5513" y="6192838"/>
            <a:ext cx="488950" cy="6207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Espace réservé de la date 2"/>
          <p:cNvSpPr>
            <a:spLocks noGrp="1"/>
          </p:cNvSpPr>
          <p:nvPr>
            <p:ph type="dt" sz="quarter" idx="10"/>
          </p:nvPr>
        </p:nvSpPr>
        <p:spPr>
          <a:xfrm>
            <a:off x="4500563" y="6305550"/>
            <a:ext cx="4473575" cy="363538"/>
          </a:xfrm>
        </p:spPr>
        <p:txBody>
          <a:bodyPr/>
          <a:lstStyle/>
          <a:p>
            <a:pPr algn="r">
              <a:defRPr/>
            </a:pPr>
            <a:r>
              <a:rPr lang="fr-FR" sz="1400" b="1" i="1" smtClean="0">
                <a:solidFill>
                  <a:srgbClr val="000099"/>
                </a:solidFill>
              </a:rPr>
              <a:t>Présentation partenaires Mayenne-Vicoin, le 29/11/2013</a:t>
            </a:r>
            <a:endParaRPr lang="fr-FR" sz="1400" b="1" i="1">
              <a:solidFill>
                <a:srgbClr val="000099"/>
              </a:solidFill>
            </a:endParaRPr>
          </a:p>
        </p:txBody>
      </p:sp>
      <p:sp>
        <p:nvSpPr>
          <p:cNvPr id="16" name="Rectangle 851"/>
          <p:cNvSpPr>
            <a:spLocks noChangeArrowheads="1"/>
          </p:cNvSpPr>
          <p:nvPr/>
        </p:nvSpPr>
        <p:spPr bwMode="auto">
          <a:xfrm>
            <a:off x="205028" y="5429835"/>
            <a:ext cx="4033838" cy="352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9pPr>
          </a:lstStyle>
          <a:p>
            <a:pPr algn="ctr" eaLnBrk="1"/>
            <a:r>
              <a:rPr lang="fr-FR" altLang="fr-FR" sz="1700" b="1" i="1" dirty="0" smtClean="0">
                <a:solidFill>
                  <a:srgbClr val="FFFF99"/>
                </a:solidFill>
              </a:rPr>
              <a:t>Présentation du contexte</a:t>
            </a:r>
            <a:endParaRPr lang="fr-FR" altLang="fr-FR" sz="1600" b="1" i="1" dirty="0">
              <a:solidFill>
                <a:srgbClr val="FFFF99"/>
              </a:solidFill>
            </a:endParaRPr>
          </a:p>
        </p:txBody>
      </p:sp>
    </p:spTree>
    <p:extLst>
      <p:ext uri="{BB962C8B-B14F-4D97-AF65-F5344CB8AC3E}">
        <p14:creationId xmlns:p14="http://schemas.microsoft.com/office/powerpoint/2010/main" val="708217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900113" y="549275"/>
            <a:ext cx="7770812"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5000" rIns="90000" bIns="45000"/>
          <a:lstStyle>
            <a:lvl1pPr algn="l" defTabSz="449263" rtl="0" eaLnBrk="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Calibri" charset="0"/>
                <a:ea typeface="Lucida Sans Unicode" pitchFamily="34" charset="0"/>
                <a:cs typeface="Lucida Sans Unicode" pitchFamily="34"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Calibri" charset="0"/>
                <a:ea typeface="Lucida Sans Unicode" pitchFamily="34" charset="0"/>
                <a:cs typeface="Lucida Sans Unicode" pitchFamily="34"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Calibri" charset="0"/>
                <a:ea typeface="Lucida Sans Unicode" pitchFamily="34" charset="0"/>
                <a:cs typeface="Lucida Sans Unicode" pitchFamily="34"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Calibri" charset="0"/>
                <a:ea typeface="Lucida Sans Unicode" pitchFamily="34" charset="0"/>
                <a:cs typeface="Lucida Sans Unicode" pitchFamily="34" charset="0"/>
              </a:defRPr>
            </a:lvl5pPr>
            <a:lvl6pPr marL="2514600" indent="-228600" algn="l" defTabSz="449263" rtl="0" fontAlgn="base">
              <a:lnSpc>
                <a:spcPct val="93000"/>
              </a:lnSpc>
              <a:spcBef>
                <a:spcPct val="0"/>
              </a:spcBef>
              <a:spcAft>
                <a:spcPct val="0"/>
              </a:spcAft>
              <a:buClr>
                <a:srgbClr val="000000"/>
              </a:buClr>
              <a:buSzPct val="100000"/>
              <a:buFont typeface="Times New Roman" pitchFamily="18" charset="0"/>
              <a:defRPr>
                <a:solidFill>
                  <a:srgbClr val="000000"/>
                </a:solidFill>
                <a:latin typeface="Calibri" charset="0"/>
                <a:ea typeface="Lucida Sans Unicode" pitchFamily="34" charset="0"/>
                <a:cs typeface="Lucida Sans Unicode" pitchFamily="34" charset="0"/>
              </a:defRPr>
            </a:lvl6pPr>
            <a:lvl7pPr marL="2971800" indent="-228600" algn="l" defTabSz="449263" rtl="0" fontAlgn="base">
              <a:lnSpc>
                <a:spcPct val="93000"/>
              </a:lnSpc>
              <a:spcBef>
                <a:spcPct val="0"/>
              </a:spcBef>
              <a:spcAft>
                <a:spcPct val="0"/>
              </a:spcAft>
              <a:buClr>
                <a:srgbClr val="000000"/>
              </a:buClr>
              <a:buSzPct val="100000"/>
              <a:buFont typeface="Times New Roman" pitchFamily="18" charset="0"/>
              <a:defRPr>
                <a:solidFill>
                  <a:srgbClr val="000000"/>
                </a:solidFill>
                <a:latin typeface="Calibri" charset="0"/>
                <a:ea typeface="Lucida Sans Unicode" pitchFamily="34" charset="0"/>
                <a:cs typeface="Lucida Sans Unicode" pitchFamily="34" charset="0"/>
              </a:defRPr>
            </a:lvl7pPr>
            <a:lvl8pPr marL="3429000" indent="-228600" algn="l" defTabSz="449263" rtl="0" fontAlgn="base">
              <a:lnSpc>
                <a:spcPct val="93000"/>
              </a:lnSpc>
              <a:spcBef>
                <a:spcPct val="0"/>
              </a:spcBef>
              <a:spcAft>
                <a:spcPct val="0"/>
              </a:spcAft>
              <a:buClr>
                <a:srgbClr val="000000"/>
              </a:buClr>
              <a:buSzPct val="100000"/>
              <a:buFont typeface="Times New Roman" pitchFamily="18" charset="0"/>
              <a:defRPr>
                <a:solidFill>
                  <a:srgbClr val="000000"/>
                </a:solidFill>
                <a:latin typeface="Calibri" charset="0"/>
                <a:ea typeface="Lucida Sans Unicode" pitchFamily="34" charset="0"/>
                <a:cs typeface="Lucida Sans Unicode" pitchFamily="34" charset="0"/>
              </a:defRPr>
            </a:lvl8pPr>
            <a:lvl9pPr marL="3886200" indent="-228600" algn="l" defTabSz="449263" rtl="0" fontAlgn="base">
              <a:lnSpc>
                <a:spcPct val="93000"/>
              </a:lnSpc>
              <a:spcBef>
                <a:spcPct val="0"/>
              </a:spcBef>
              <a:spcAft>
                <a:spcPct val="0"/>
              </a:spcAft>
              <a:buClr>
                <a:srgbClr val="000000"/>
              </a:buClr>
              <a:buSzPct val="100000"/>
              <a:buFont typeface="Times New Roman" pitchFamily="18" charset="0"/>
              <a:defRPr>
                <a:solidFill>
                  <a:srgbClr val="000000"/>
                </a:solidFill>
                <a:latin typeface="Calibri" charset="0"/>
                <a:ea typeface="Lucida Sans Unicode" pitchFamily="34" charset="0"/>
                <a:cs typeface="Lucida Sans Unicode" pitchFamily="34" charset="0"/>
              </a:defRPr>
            </a:lvl9pPr>
          </a:lstStyle>
          <a:p>
            <a:pPr>
              <a:defRPr/>
            </a:pPr>
            <a:endParaRPr lang="fr-FR" sz="2400" b="1" kern="0" dirty="0"/>
          </a:p>
        </p:txBody>
      </p:sp>
      <p:sp>
        <p:nvSpPr>
          <p:cNvPr id="6" name="ZoneTexte 5"/>
          <p:cNvSpPr txBox="1"/>
          <p:nvPr/>
        </p:nvSpPr>
        <p:spPr>
          <a:xfrm>
            <a:off x="755650" y="1927225"/>
            <a:ext cx="7848600" cy="4160838"/>
          </a:xfrm>
          <a:prstGeom prst="rect">
            <a:avLst/>
          </a:prstGeom>
          <a:noFill/>
        </p:spPr>
        <p:txBody>
          <a:bodyPr>
            <a:spAutoFit/>
          </a:bodyPr>
          <a:lstStyle/>
          <a:p>
            <a:pPr>
              <a:defRPr/>
            </a:pPr>
            <a:r>
              <a:rPr lang="fr-FR" b="1" i="1" dirty="0"/>
              <a:t>Constats :</a:t>
            </a:r>
          </a:p>
          <a:p>
            <a:pPr marL="285750" indent="-285750">
              <a:spcBef>
                <a:spcPts val="600"/>
              </a:spcBef>
              <a:buFont typeface="Arial" panose="020B0604020202020204" pitchFamily="34" charset="0"/>
              <a:buChar char="•"/>
              <a:defRPr/>
            </a:pPr>
            <a:r>
              <a:rPr lang="fr-FR" dirty="0"/>
              <a:t>les cortèges d'anisoptères des rivières sont </a:t>
            </a:r>
            <a:r>
              <a:rPr lang="fr-FR" b="1" dirty="0"/>
              <a:t>méconnus dans la région </a:t>
            </a:r>
            <a:r>
              <a:rPr lang="fr-FR" dirty="0"/>
              <a:t>(manque de connaissances </a:t>
            </a:r>
            <a:r>
              <a:rPr lang="fr-FR" u="sng" dirty="0"/>
              <a:t>pertinentes</a:t>
            </a:r>
            <a:r>
              <a:rPr lang="fr-FR" dirty="0"/>
              <a:t>)</a:t>
            </a:r>
          </a:p>
          <a:p>
            <a:pPr marL="285750" indent="-285750">
              <a:spcBef>
                <a:spcPts val="600"/>
              </a:spcBef>
              <a:buFont typeface="Arial" panose="020B0604020202020204" pitchFamily="34" charset="0"/>
              <a:buChar char="•"/>
              <a:defRPr/>
            </a:pPr>
            <a:r>
              <a:rPr lang="fr-FR" dirty="0"/>
              <a:t>les anisoptères sont révélateurs de la richesse globale des milieux (prédateurs) et certaines espèces présentent </a:t>
            </a:r>
            <a:r>
              <a:rPr lang="fr-FR" b="1" dirty="0"/>
              <a:t>un réel potentiel bioindicateur</a:t>
            </a:r>
          </a:p>
          <a:p>
            <a:pPr marL="285750" indent="-285750">
              <a:spcBef>
                <a:spcPts val="600"/>
              </a:spcBef>
              <a:buFont typeface="Arial" panose="020B0604020202020204" pitchFamily="34" charset="0"/>
              <a:buChar char="•"/>
              <a:defRPr/>
            </a:pPr>
            <a:r>
              <a:rPr lang="fr-FR" dirty="0"/>
              <a:t>le </a:t>
            </a:r>
            <a:r>
              <a:rPr lang="fr-FR" b="1" dirty="0"/>
              <a:t>"bon état écologique" </a:t>
            </a:r>
            <a:r>
              <a:rPr lang="fr-FR" dirty="0"/>
              <a:t>des rivières est apprécié essentiellement au travers de la faune piscicole et astacicole, et notamment des poissons migrateurs :</a:t>
            </a:r>
          </a:p>
          <a:p>
            <a:pPr marL="1028700" lvl="1">
              <a:spcBef>
                <a:spcPts val="600"/>
              </a:spcBef>
              <a:buFont typeface="Wingdings" panose="05000000000000000000" pitchFamily="2" charset="2"/>
              <a:buChar char="Ø"/>
              <a:defRPr/>
            </a:pPr>
            <a:r>
              <a:rPr lang="fr-FR" dirty="0"/>
              <a:t>ne permet pas d'aborder </a:t>
            </a:r>
            <a:r>
              <a:rPr lang="fr-FR" b="1" dirty="0"/>
              <a:t>la gestion fine </a:t>
            </a:r>
            <a:r>
              <a:rPr lang="fr-FR" dirty="0"/>
              <a:t>des habitats traversés</a:t>
            </a:r>
          </a:p>
          <a:p>
            <a:pPr marL="1028700" lvl="1">
              <a:spcBef>
                <a:spcPts val="600"/>
              </a:spcBef>
              <a:buFont typeface="Wingdings" panose="05000000000000000000" pitchFamily="2" charset="2"/>
              <a:buChar char="Ø"/>
              <a:defRPr/>
            </a:pPr>
            <a:r>
              <a:rPr lang="fr-FR" dirty="0"/>
              <a:t>n'offre </a:t>
            </a:r>
            <a:r>
              <a:rPr lang="fr-FR" b="1" dirty="0"/>
              <a:t>qu'un seul regard </a:t>
            </a:r>
            <a:r>
              <a:rPr lang="fr-FR" dirty="0"/>
              <a:t>particulier</a:t>
            </a:r>
          </a:p>
          <a:p>
            <a:pPr marL="285750" lvl="1">
              <a:spcBef>
                <a:spcPts val="600"/>
              </a:spcBef>
              <a:buFont typeface="Arial" panose="020B0604020202020204" pitchFamily="34" charset="0"/>
              <a:buChar char="•"/>
              <a:defRPr/>
            </a:pPr>
            <a:r>
              <a:rPr lang="fr-FR" dirty="0"/>
              <a:t>certains odonates eux-mêmes sont en déclin et méritent une attention particulière de la part des gestionnaires</a:t>
            </a:r>
          </a:p>
          <a:p>
            <a:pPr marL="285750" lvl="1">
              <a:buFontTx/>
              <a:buChar char="-"/>
              <a:defRPr/>
            </a:pPr>
            <a:endParaRPr lang="fr-FR" dirty="0"/>
          </a:p>
        </p:txBody>
      </p:sp>
      <p:sp>
        <p:nvSpPr>
          <p:cNvPr id="7" name="Rectangle 3"/>
          <p:cNvSpPr>
            <a:spLocks noChangeArrowheads="1"/>
          </p:cNvSpPr>
          <p:nvPr/>
        </p:nvSpPr>
        <p:spPr bwMode="auto">
          <a:xfrm>
            <a:off x="395288" y="404813"/>
            <a:ext cx="8424862"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9pPr>
          </a:lstStyle>
          <a:p>
            <a:pPr algn="ctr" eaLnBrk="1">
              <a:spcBef>
                <a:spcPts val="600"/>
              </a:spcBef>
              <a:defRPr/>
            </a:pPr>
            <a:r>
              <a:rPr lang="fr-FR" altLang="fr-FR" sz="1700" b="1" dirty="0" smtClean="0"/>
              <a:t>Programme d’études des anisoptères des cours d’eau des Pays de la Loire :</a:t>
            </a:r>
          </a:p>
          <a:p>
            <a:pPr algn="ctr" eaLnBrk="1">
              <a:spcBef>
                <a:spcPts val="600"/>
              </a:spcBef>
              <a:defRPr/>
            </a:pPr>
            <a:r>
              <a:rPr lang="fr-FR" sz="2000" b="1" i="1" kern="0" dirty="0" smtClean="0"/>
              <a:t>Problématique et objectifs</a:t>
            </a:r>
          </a:p>
        </p:txBody>
      </p:sp>
      <p:sp>
        <p:nvSpPr>
          <p:cNvPr id="4101" name="Line 4"/>
          <p:cNvSpPr>
            <a:spLocks noChangeShapeType="1"/>
          </p:cNvSpPr>
          <p:nvPr/>
        </p:nvSpPr>
        <p:spPr bwMode="auto">
          <a:xfrm>
            <a:off x="0" y="1195388"/>
            <a:ext cx="9144000" cy="1587"/>
          </a:xfrm>
          <a:prstGeom prst="line">
            <a:avLst/>
          </a:prstGeom>
          <a:noFill/>
          <a:ln w="9360">
            <a:solidFill>
              <a:srgbClr val="4A7E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4102" name="Picture 8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6021388"/>
            <a:ext cx="1296987" cy="684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8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6115050"/>
            <a:ext cx="1763712" cy="6064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2813" y="6056313"/>
            <a:ext cx="488950" cy="6207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158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49288" y="1916113"/>
            <a:ext cx="7848600" cy="4727575"/>
          </a:xfrm>
          <a:prstGeom prst="rect">
            <a:avLst/>
          </a:prstGeom>
          <a:noFill/>
        </p:spPr>
        <p:txBody>
          <a:bodyPr>
            <a:spAutoFit/>
          </a:bodyPr>
          <a:lstStyle/>
          <a:p>
            <a:pPr marL="285750" indent="-285750">
              <a:spcBef>
                <a:spcPts val="600"/>
              </a:spcBef>
              <a:buFont typeface="Wingdings" panose="05000000000000000000" pitchFamily="2" charset="2"/>
              <a:buChar char="ü"/>
              <a:defRPr/>
            </a:pPr>
            <a:r>
              <a:rPr lang="fr-FR" dirty="0"/>
              <a:t>S</a:t>
            </a:r>
            <a:r>
              <a:rPr lang="fr-FR" b="1" dirty="0"/>
              <a:t>'appuyer sur les peuplements d'odonates pour aborder la gestion de leurs habitats de développement précis ?</a:t>
            </a:r>
            <a:endParaRPr lang="fr-FR" dirty="0"/>
          </a:p>
          <a:p>
            <a:pPr marL="1028700" lvl="1">
              <a:spcBef>
                <a:spcPts val="600"/>
              </a:spcBef>
              <a:buFont typeface="Wingdings" panose="05000000000000000000" pitchFamily="2" charset="2"/>
              <a:buChar char="§"/>
              <a:defRPr/>
            </a:pPr>
            <a:r>
              <a:rPr lang="fr-FR" dirty="0"/>
              <a:t>Nécessité de connaissance des </a:t>
            </a:r>
            <a:r>
              <a:rPr lang="fr-FR" b="1" dirty="0"/>
              <a:t>réalités locales </a:t>
            </a:r>
            <a:r>
              <a:rPr lang="fr-FR" dirty="0"/>
              <a:t>(origine des individus observés, réponse aux variables environnementales, fonctionnalités…)</a:t>
            </a:r>
          </a:p>
          <a:p>
            <a:pPr marL="1028700" lvl="1">
              <a:spcBef>
                <a:spcPts val="600"/>
              </a:spcBef>
              <a:buFont typeface="Wingdings" panose="05000000000000000000" pitchFamily="2" charset="2"/>
              <a:buChar char="§"/>
              <a:defRPr/>
            </a:pPr>
            <a:r>
              <a:rPr lang="fr-FR" dirty="0"/>
              <a:t>Analyse des </a:t>
            </a:r>
            <a:r>
              <a:rPr lang="fr-FR" b="1" dirty="0"/>
              <a:t>facteurs favorables/défavorables</a:t>
            </a:r>
          </a:p>
          <a:p>
            <a:pPr marL="1028700" lvl="1">
              <a:spcBef>
                <a:spcPts val="600"/>
              </a:spcBef>
              <a:buFont typeface="Wingdings" panose="05000000000000000000" pitchFamily="2" charset="2"/>
              <a:buChar char="§"/>
              <a:defRPr/>
            </a:pPr>
            <a:r>
              <a:rPr lang="fr-FR" dirty="0"/>
              <a:t>Dialogue avec les gestionnaires sur </a:t>
            </a:r>
            <a:r>
              <a:rPr lang="fr-FR" b="1" dirty="0"/>
              <a:t>les bonnes pratiques</a:t>
            </a:r>
          </a:p>
          <a:p>
            <a:pPr marL="1028700" lvl="1">
              <a:spcBef>
                <a:spcPts val="600"/>
              </a:spcBef>
              <a:buFont typeface="Wingdings" panose="05000000000000000000" pitchFamily="2" charset="2"/>
              <a:buChar char="§"/>
              <a:defRPr/>
            </a:pPr>
            <a:endParaRPr lang="fr-FR" b="1" dirty="0"/>
          </a:p>
          <a:p>
            <a:pPr marL="285750" lvl="1">
              <a:spcBef>
                <a:spcPts val="600"/>
              </a:spcBef>
              <a:buFont typeface="Wingdings" panose="05000000000000000000" pitchFamily="2" charset="2"/>
              <a:buChar char="ü"/>
              <a:defRPr/>
            </a:pPr>
            <a:r>
              <a:rPr lang="fr-FR" dirty="0"/>
              <a:t>Et au-delà…</a:t>
            </a:r>
          </a:p>
          <a:p>
            <a:pPr marL="984250" lvl="2" indent="-285750">
              <a:spcBef>
                <a:spcPts val="600"/>
              </a:spcBef>
              <a:buFont typeface="Wingdings" panose="05000000000000000000" pitchFamily="2" charset="2"/>
              <a:buChar char="§"/>
              <a:tabLst>
                <a:tab pos="984250" algn="l"/>
              </a:tabLst>
              <a:defRPr/>
            </a:pPr>
            <a:r>
              <a:rPr lang="fr-FR" dirty="0"/>
              <a:t>Possibilité d'apporter de la matière à réflexion dans la problématique de </a:t>
            </a:r>
            <a:r>
              <a:rPr lang="fr-FR" b="1" dirty="0"/>
              <a:t>restauration des continuités écologiques</a:t>
            </a:r>
          </a:p>
          <a:p>
            <a:pPr marL="984250" lvl="2" indent="-285750">
              <a:spcBef>
                <a:spcPts val="600"/>
              </a:spcBef>
              <a:buFont typeface="Wingdings" panose="05000000000000000000" pitchFamily="2" charset="2"/>
              <a:buChar char="§"/>
              <a:tabLst>
                <a:tab pos="984250" algn="l"/>
              </a:tabLst>
              <a:defRPr/>
            </a:pPr>
            <a:r>
              <a:rPr lang="fr-FR" dirty="0"/>
              <a:t>Contribuer à la </a:t>
            </a:r>
            <a:r>
              <a:rPr lang="fr-FR" b="1" dirty="0"/>
              <a:t>conservation des espèces menacées</a:t>
            </a:r>
          </a:p>
          <a:p>
            <a:pPr marL="1028700" lvl="1">
              <a:spcBef>
                <a:spcPts val="600"/>
              </a:spcBef>
              <a:buFont typeface="Wingdings" panose="05000000000000000000" pitchFamily="2" charset="2"/>
              <a:buChar char="§"/>
              <a:defRPr/>
            </a:pPr>
            <a:endParaRPr lang="fr-FR" b="1" dirty="0"/>
          </a:p>
          <a:p>
            <a:pPr marL="1028700" lvl="1">
              <a:spcBef>
                <a:spcPts val="600"/>
              </a:spcBef>
              <a:buFont typeface="Wingdings" panose="05000000000000000000" pitchFamily="2" charset="2"/>
              <a:buChar char="ü"/>
              <a:defRPr/>
            </a:pPr>
            <a:endParaRPr lang="fr-FR" b="1" dirty="0"/>
          </a:p>
          <a:p>
            <a:pPr marL="1028700" lvl="1">
              <a:spcBef>
                <a:spcPts val="600"/>
              </a:spcBef>
              <a:buFont typeface="Wingdings" panose="05000000000000000000" pitchFamily="2" charset="2"/>
              <a:buChar char="§"/>
              <a:defRPr/>
            </a:pPr>
            <a:endParaRPr lang="fr-FR" b="1" dirty="0"/>
          </a:p>
        </p:txBody>
      </p:sp>
      <p:sp>
        <p:nvSpPr>
          <p:cNvPr id="7" name="Rectangle 3"/>
          <p:cNvSpPr>
            <a:spLocks noChangeArrowheads="1"/>
          </p:cNvSpPr>
          <p:nvPr/>
        </p:nvSpPr>
        <p:spPr bwMode="auto">
          <a:xfrm>
            <a:off x="395288" y="404813"/>
            <a:ext cx="8424862"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9pPr>
          </a:lstStyle>
          <a:p>
            <a:pPr algn="ctr" eaLnBrk="1">
              <a:spcBef>
                <a:spcPts val="600"/>
              </a:spcBef>
              <a:defRPr/>
            </a:pPr>
            <a:r>
              <a:rPr lang="fr-FR" altLang="fr-FR" sz="1700" b="1" dirty="0" smtClean="0"/>
              <a:t>Programme d’études des anisoptères des cours d’eau des Pays de la Loire :</a:t>
            </a:r>
          </a:p>
          <a:p>
            <a:pPr algn="ctr" eaLnBrk="1">
              <a:spcBef>
                <a:spcPts val="600"/>
              </a:spcBef>
              <a:defRPr/>
            </a:pPr>
            <a:r>
              <a:rPr lang="fr-FR" sz="2000" b="1" i="1" kern="0" dirty="0" smtClean="0"/>
              <a:t>Problématique et objectifs</a:t>
            </a:r>
          </a:p>
        </p:txBody>
      </p:sp>
      <p:sp>
        <p:nvSpPr>
          <p:cNvPr id="5124" name="Line 4"/>
          <p:cNvSpPr>
            <a:spLocks noChangeShapeType="1"/>
          </p:cNvSpPr>
          <p:nvPr/>
        </p:nvSpPr>
        <p:spPr bwMode="auto">
          <a:xfrm>
            <a:off x="0" y="1195388"/>
            <a:ext cx="9144000" cy="1587"/>
          </a:xfrm>
          <a:prstGeom prst="line">
            <a:avLst/>
          </a:prstGeom>
          <a:noFill/>
          <a:ln w="9360">
            <a:solidFill>
              <a:srgbClr val="4A7E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5125" name="Picture 8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6021388"/>
            <a:ext cx="1296987" cy="684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8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763" y="6143625"/>
            <a:ext cx="1763712" cy="6064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8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7888" y="6084888"/>
            <a:ext cx="488950" cy="6207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122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95288" y="1557338"/>
            <a:ext cx="7993062"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9pPr>
          </a:lstStyle>
          <a:p>
            <a:pPr eaLnBrk="1" hangingPunct="1">
              <a:lnSpc>
                <a:spcPct val="100000"/>
              </a:lnSpc>
            </a:pPr>
            <a:r>
              <a:rPr lang="fr-FR" altLang="fr-FR" b="1"/>
              <a:t>Place et intérêt du projet dans le cadre des politiques actuelles :</a:t>
            </a:r>
          </a:p>
        </p:txBody>
      </p:sp>
      <p:sp>
        <p:nvSpPr>
          <p:cNvPr id="6147" name="Zone de texte 2"/>
          <p:cNvSpPr txBox="1">
            <a:spLocks noChangeArrowheads="1"/>
          </p:cNvSpPr>
          <p:nvPr/>
        </p:nvSpPr>
        <p:spPr bwMode="auto">
          <a:xfrm>
            <a:off x="3352800" y="3895725"/>
            <a:ext cx="204787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fr-FR" altLang="fr-FR" sz="1400" b="1">
                <a:solidFill>
                  <a:srgbClr val="000000"/>
                </a:solidFill>
                <a:latin typeface="Times New Roman" pitchFamily="18" charset="0"/>
              </a:rPr>
              <a:t>Programme ANISOPTERES</a:t>
            </a:r>
            <a:r>
              <a:rPr lang="fr-FR" altLang="fr-FR" sz="1400">
                <a:solidFill>
                  <a:srgbClr val="000000"/>
                </a:solidFill>
                <a:latin typeface="Times New Roman" pitchFamily="18" charset="0"/>
              </a:rPr>
              <a:t> </a:t>
            </a:r>
            <a:r>
              <a:rPr lang="fr-FR" altLang="fr-FR" sz="1400" b="1">
                <a:solidFill>
                  <a:srgbClr val="000000"/>
                </a:solidFill>
                <a:latin typeface="Times New Roman" pitchFamily="18" charset="0"/>
              </a:rPr>
              <a:t>DES RIVIERES</a:t>
            </a:r>
            <a:endParaRPr lang="fr-FR" altLang="fr-FR" sz="1400" b="1">
              <a:solidFill>
                <a:srgbClr val="000000"/>
              </a:solidFill>
            </a:endParaRPr>
          </a:p>
        </p:txBody>
      </p:sp>
      <p:sp>
        <p:nvSpPr>
          <p:cNvPr id="6148" name="Rectangle à coins arrondis 1"/>
          <p:cNvSpPr>
            <a:spLocks noChangeArrowheads="1"/>
          </p:cNvSpPr>
          <p:nvPr/>
        </p:nvSpPr>
        <p:spPr bwMode="auto">
          <a:xfrm>
            <a:off x="3352800" y="3825875"/>
            <a:ext cx="2047875" cy="779463"/>
          </a:xfrm>
          <a:prstGeom prst="roundRect">
            <a:avLst>
              <a:gd name="adj" fmla="val 16667"/>
            </a:avLst>
          </a:prstGeom>
          <a:noFill/>
          <a:ln w="25400" algn="ctr">
            <a:solidFill>
              <a:srgbClr val="F79646"/>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ltLang="fr-FR"/>
          </a:p>
        </p:txBody>
      </p:sp>
      <p:sp>
        <p:nvSpPr>
          <p:cNvPr id="6149" name="Zone de texte 2"/>
          <p:cNvSpPr txBox="1">
            <a:spLocks noChangeArrowheads="1"/>
          </p:cNvSpPr>
          <p:nvPr/>
        </p:nvSpPr>
        <p:spPr bwMode="auto">
          <a:xfrm>
            <a:off x="1095375" y="3392488"/>
            <a:ext cx="12430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fr-FR" altLang="fr-FR" sz="1400" b="1">
                <a:solidFill>
                  <a:srgbClr val="000000"/>
                </a:solidFill>
                <a:latin typeface="Times New Roman" pitchFamily="18" charset="0"/>
              </a:rPr>
              <a:t>PNAO</a:t>
            </a:r>
            <a:endParaRPr lang="fr-FR" altLang="fr-FR" sz="1400">
              <a:solidFill>
                <a:srgbClr val="000000"/>
              </a:solidFill>
            </a:endParaRPr>
          </a:p>
        </p:txBody>
      </p:sp>
      <p:sp>
        <p:nvSpPr>
          <p:cNvPr id="6150" name="Rectangle à coins arrondis 5"/>
          <p:cNvSpPr>
            <a:spLocks noChangeArrowheads="1"/>
          </p:cNvSpPr>
          <p:nvPr/>
        </p:nvSpPr>
        <p:spPr bwMode="auto">
          <a:xfrm>
            <a:off x="1006475" y="3294063"/>
            <a:ext cx="1406525" cy="538162"/>
          </a:xfrm>
          <a:prstGeom prst="roundRect">
            <a:avLst>
              <a:gd name="adj" fmla="val 16667"/>
            </a:avLst>
          </a:prstGeom>
          <a:noFill/>
          <a:ln w="254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ltLang="fr-FR"/>
          </a:p>
        </p:txBody>
      </p:sp>
      <p:sp>
        <p:nvSpPr>
          <p:cNvPr id="6151" name="Zone de texte 2"/>
          <p:cNvSpPr txBox="1">
            <a:spLocks noChangeArrowheads="1"/>
          </p:cNvSpPr>
          <p:nvPr/>
        </p:nvSpPr>
        <p:spPr bwMode="auto">
          <a:xfrm>
            <a:off x="971550" y="4611688"/>
            <a:ext cx="14065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fr-FR" altLang="fr-FR" sz="1400" b="1">
                <a:solidFill>
                  <a:srgbClr val="000000"/>
                </a:solidFill>
                <a:latin typeface="Times New Roman" pitchFamily="18" charset="0"/>
              </a:rPr>
              <a:t>SCAP</a:t>
            </a:r>
            <a:endParaRPr lang="fr-FR" altLang="fr-FR" sz="1400">
              <a:solidFill>
                <a:srgbClr val="000000"/>
              </a:solidFill>
            </a:endParaRPr>
          </a:p>
        </p:txBody>
      </p:sp>
      <p:sp>
        <p:nvSpPr>
          <p:cNvPr id="6152" name="Rectangle à coins arrondis 8"/>
          <p:cNvSpPr>
            <a:spLocks noChangeArrowheads="1"/>
          </p:cNvSpPr>
          <p:nvPr/>
        </p:nvSpPr>
        <p:spPr bwMode="auto">
          <a:xfrm>
            <a:off x="971550" y="4524375"/>
            <a:ext cx="1406525" cy="525463"/>
          </a:xfrm>
          <a:prstGeom prst="roundRect">
            <a:avLst>
              <a:gd name="adj" fmla="val 16667"/>
            </a:avLst>
          </a:prstGeom>
          <a:noFill/>
          <a:ln w="254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ltLang="fr-FR"/>
          </a:p>
        </p:txBody>
      </p:sp>
      <p:sp>
        <p:nvSpPr>
          <p:cNvPr id="6153" name="Zone de texte 2"/>
          <p:cNvSpPr txBox="1">
            <a:spLocks noChangeArrowheads="1"/>
          </p:cNvSpPr>
          <p:nvPr/>
        </p:nvSpPr>
        <p:spPr bwMode="auto">
          <a:xfrm>
            <a:off x="3363913" y="2308225"/>
            <a:ext cx="20002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Aft>
                <a:spcPts val="300"/>
              </a:spcAft>
            </a:pPr>
            <a:r>
              <a:rPr lang="fr-FR" altLang="fr-FR" sz="1400" b="1">
                <a:solidFill>
                  <a:srgbClr val="000000"/>
                </a:solidFill>
                <a:latin typeface="Times New Roman" pitchFamily="18" charset="0"/>
              </a:rPr>
              <a:t>Gestion</a:t>
            </a:r>
            <a:r>
              <a:rPr lang="fr-FR" altLang="fr-FR" sz="1400">
                <a:solidFill>
                  <a:srgbClr val="000000"/>
                </a:solidFill>
                <a:latin typeface="Times New Roman" pitchFamily="18" charset="0"/>
              </a:rPr>
              <a:t> des cours d’eau (EPTB/Syndicats) :</a:t>
            </a:r>
          </a:p>
          <a:p>
            <a:pPr algn="ctr"/>
            <a:r>
              <a:rPr lang="fr-FR" altLang="fr-FR" sz="1400">
                <a:solidFill>
                  <a:srgbClr val="000000"/>
                </a:solidFill>
                <a:latin typeface="Times New Roman" pitchFamily="18" charset="0"/>
              </a:rPr>
              <a:t>"Bonnes pratiques"</a:t>
            </a:r>
            <a:endParaRPr lang="fr-FR" altLang="fr-FR" sz="1400">
              <a:solidFill>
                <a:srgbClr val="000000"/>
              </a:solidFill>
            </a:endParaRPr>
          </a:p>
        </p:txBody>
      </p:sp>
      <p:sp>
        <p:nvSpPr>
          <p:cNvPr id="6154" name="Rectangle à coins arrondis 11"/>
          <p:cNvSpPr>
            <a:spLocks noChangeArrowheads="1"/>
          </p:cNvSpPr>
          <p:nvPr/>
        </p:nvSpPr>
        <p:spPr bwMode="auto">
          <a:xfrm>
            <a:off x="3363913" y="2205038"/>
            <a:ext cx="2036762" cy="882650"/>
          </a:xfrm>
          <a:prstGeom prst="roundRect">
            <a:avLst>
              <a:gd name="adj" fmla="val 16667"/>
            </a:avLst>
          </a:prstGeom>
          <a:noFill/>
          <a:ln w="254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ltLang="fr-FR"/>
          </a:p>
        </p:txBody>
      </p:sp>
      <p:sp>
        <p:nvSpPr>
          <p:cNvPr id="6155" name="Zone de texte 2"/>
          <p:cNvSpPr txBox="1">
            <a:spLocks noChangeArrowheads="1"/>
          </p:cNvSpPr>
          <p:nvPr/>
        </p:nvSpPr>
        <p:spPr bwMode="auto">
          <a:xfrm>
            <a:off x="6343650" y="3668713"/>
            <a:ext cx="190023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Aft>
                <a:spcPts val="300"/>
              </a:spcAft>
            </a:pPr>
            <a:r>
              <a:rPr lang="fr-FR" altLang="fr-FR" sz="1400">
                <a:solidFill>
                  <a:srgbClr val="000000"/>
                </a:solidFill>
                <a:latin typeface="Times New Roman" pitchFamily="18" charset="0"/>
              </a:rPr>
              <a:t>Application </a:t>
            </a:r>
            <a:r>
              <a:rPr lang="fr-FR" altLang="fr-FR" sz="1400" b="1">
                <a:solidFill>
                  <a:srgbClr val="000000"/>
                </a:solidFill>
                <a:latin typeface="Times New Roman" pitchFamily="18" charset="0"/>
              </a:rPr>
              <a:t>DCE</a:t>
            </a:r>
            <a:r>
              <a:rPr lang="fr-FR" altLang="fr-FR" sz="1400">
                <a:solidFill>
                  <a:srgbClr val="000000"/>
                </a:solidFill>
                <a:latin typeface="Times New Roman" pitchFamily="18" charset="0"/>
              </a:rPr>
              <a:t> :</a:t>
            </a:r>
          </a:p>
          <a:p>
            <a:pPr algn="ctr">
              <a:spcAft>
                <a:spcPts val="300"/>
              </a:spcAft>
            </a:pPr>
            <a:r>
              <a:rPr lang="fr-FR" altLang="fr-FR" sz="1400">
                <a:solidFill>
                  <a:srgbClr val="000000"/>
                </a:solidFill>
                <a:latin typeface="Times New Roman" pitchFamily="18" charset="0"/>
              </a:rPr>
              <a:t>Restauration </a:t>
            </a:r>
            <a:r>
              <a:rPr lang="fr-FR" altLang="fr-FR" sz="1400" b="1">
                <a:solidFill>
                  <a:srgbClr val="000000"/>
                </a:solidFill>
                <a:latin typeface="Times New Roman" pitchFamily="18" charset="0"/>
              </a:rPr>
              <a:t>continuités écologiques</a:t>
            </a:r>
            <a:endParaRPr lang="fr-FR" altLang="fr-FR" sz="1400">
              <a:solidFill>
                <a:srgbClr val="000000"/>
              </a:solidFill>
            </a:endParaRPr>
          </a:p>
        </p:txBody>
      </p:sp>
      <p:sp>
        <p:nvSpPr>
          <p:cNvPr id="6156" name="Rectangle à coins arrondis 14"/>
          <p:cNvSpPr>
            <a:spLocks noChangeArrowheads="1"/>
          </p:cNvSpPr>
          <p:nvPr/>
        </p:nvSpPr>
        <p:spPr bwMode="auto">
          <a:xfrm>
            <a:off x="6343650" y="3527425"/>
            <a:ext cx="1900238" cy="1379538"/>
          </a:xfrm>
          <a:prstGeom prst="roundRect">
            <a:avLst>
              <a:gd name="adj" fmla="val 16667"/>
            </a:avLst>
          </a:prstGeom>
          <a:noFill/>
          <a:ln w="2540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ltLang="fr-FR"/>
          </a:p>
        </p:txBody>
      </p:sp>
      <p:sp>
        <p:nvSpPr>
          <p:cNvPr id="6157" name="Zone de texte 2"/>
          <p:cNvSpPr txBox="1">
            <a:spLocks noChangeArrowheads="1"/>
          </p:cNvSpPr>
          <p:nvPr/>
        </p:nvSpPr>
        <p:spPr bwMode="auto">
          <a:xfrm>
            <a:off x="3352800" y="5540375"/>
            <a:ext cx="190341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fr-FR" altLang="fr-FR" sz="1400" b="1">
                <a:solidFill>
                  <a:srgbClr val="000000"/>
                </a:solidFill>
                <a:latin typeface="Times New Roman" pitchFamily="18" charset="0"/>
              </a:rPr>
              <a:t>TVB / SRCE</a:t>
            </a:r>
            <a:endParaRPr lang="fr-FR" altLang="fr-FR" sz="1400">
              <a:solidFill>
                <a:srgbClr val="000000"/>
              </a:solidFill>
            </a:endParaRPr>
          </a:p>
        </p:txBody>
      </p:sp>
      <p:sp>
        <p:nvSpPr>
          <p:cNvPr id="6158" name="Rectangle à coins arrondis 17"/>
          <p:cNvSpPr>
            <a:spLocks noChangeArrowheads="1"/>
          </p:cNvSpPr>
          <p:nvPr/>
        </p:nvSpPr>
        <p:spPr bwMode="auto">
          <a:xfrm>
            <a:off x="3365500" y="5446713"/>
            <a:ext cx="1901825" cy="461962"/>
          </a:xfrm>
          <a:prstGeom prst="roundRect">
            <a:avLst>
              <a:gd name="adj" fmla="val 16667"/>
            </a:avLst>
          </a:prstGeom>
          <a:noFill/>
          <a:ln w="254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ltLang="fr-FR"/>
          </a:p>
        </p:txBody>
      </p:sp>
      <p:cxnSp>
        <p:nvCxnSpPr>
          <p:cNvPr id="6159" name="Connecteur droit avec flèche 18"/>
          <p:cNvCxnSpPr>
            <a:cxnSpLocks noChangeShapeType="1"/>
          </p:cNvCxnSpPr>
          <p:nvPr/>
        </p:nvCxnSpPr>
        <p:spPr bwMode="auto">
          <a:xfrm>
            <a:off x="2478088" y="3668713"/>
            <a:ext cx="801687" cy="22225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6160" name="Connecteur droit avec flèche 19"/>
          <p:cNvCxnSpPr>
            <a:cxnSpLocks noChangeShapeType="1"/>
          </p:cNvCxnSpPr>
          <p:nvPr/>
        </p:nvCxnSpPr>
        <p:spPr bwMode="auto">
          <a:xfrm flipH="1">
            <a:off x="2416175" y="4441825"/>
            <a:ext cx="863600" cy="249238"/>
          </a:xfrm>
          <a:prstGeom prst="straightConnector1">
            <a:avLst/>
          </a:prstGeom>
          <a:noFill/>
          <a:ln w="9525" algn="ctr">
            <a:solidFill>
              <a:srgbClr val="F79646"/>
            </a:solidFill>
            <a:round/>
            <a:headEnd/>
            <a:tailEnd type="arrow" w="med" len="med"/>
          </a:ln>
          <a:extLst>
            <a:ext uri="{909E8E84-426E-40DD-AFC4-6F175D3DCCD1}">
              <a14:hiddenFill xmlns:a14="http://schemas.microsoft.com/office/drawing/2010/main">
                <a:noFill/>
              </a14:hiddenFill>
            </a:ext>
          </a:extLst>
        </p:spPr>
      </p:cxnSp>
      <p:cxnSp>
        <p:nvCxnSpPr>
          <p:cNvPr id="6161" name="Connecteur droit avec flèche 20"/>
          <p:cNvCxnSpPr>
            <a:cxnSpLocks noChangeShapeType="1"/>
          </p:cNvCxnSpPr>
          <p:nvPr/>
        </p:nvCxnSpPr>
        <p:spPr bwMode="auto">
          <a:xfrm flipH="1" flipV="1">
            <a:off x="4229100" y="3189288"/>
            <a:ext cx="11113" cy="563562"/>
          </a:xfrm>
          <a:prstGeom prst="straightConnector1">
            <a:avLst/>
          </a:prstGeom>
          <a:noFill/>
          <a:ln w="9525" algn="ctr">
            <a:solidFill>
              <a:srgbClr val="F79646"/>
            </a:solidFill>
            <a:round/>
            <a:headEnd/>
            <a:tailEnd type="arrow" w="med" len="med"/>
          </a:ln>
          <a:extLst>
            <a:ext uri="{909E8E84-426E-40DD-AFC4-6F175D3DCCD1}">
              <a14:hiddenFill xmlns:a14="http://schemas.microsoft.com/office/drawing/2010/main">
                <a:noFill/>
              </a14:hiddenFill>
            </a:ext>
          </a:extLst>
        </p:spPr>
      </p:cxnSp>
      <p:cxnSp>
        <p:nvCxnSpPr>
          <p:cNvPr id="6162" name="Connecteur droit avec flèche 21"/>
          <p:cNvCxnSpPr>
            <a:cxnSpLocks noChangeShapeType="1"/>
          </p:cNvCxnSpPr>
          <p:nvPr/>
        </p:nvCxnSpPr>
        <p:spPr bwMode="auto">
          <a:xfrm>
            <a:off x="4378325" y="3189288"/>
            <a:ext cx="0" cy="56515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6163" name="Connecteur droit avec flèche 22"/>
          <p:cNvCxnSpPr>
            <a:cxnSpLocks noChangeShapeType="1"/>
          </p:cNvCxnSpPr>
          <p:nvPr/>
        </p:nvCxnSpPr>
        <p:spPr bwMode="auto">
          <a:xfrm>
            <a:off x="4240213" y="4933950"/>
            <a:ext cx="0" cy="476250"/>
          </a:xfrm>
          <a:prstGeom prst="straightConnector1">
            <a:avLst/>
          </a:prstGeom>
          <a:noFill/>
          <a:ln w="9525" algn="ctr">
            <a:solidFill>
              <a:srgbClr val="F79646"/>
            </a:solidFill>
            <a:round/>
            <a:headEnd/>
            <a:tailEnd type="arrow" w="med" len="med"/>
          </a:ln>
          <a:extLst>
            <a:ext uri="{909E8E84-426E-40DD-AFC4-6F175D3DCCD1}">
              <a14:hiddenFill xmlns:a14="http://schemas.microsoft.com/office/drawing/2010/main">
                <a:noFill/>
              </a14:hiddenFill>
            </a:ext>
          </a:extLst>
        </p:spPr>
      </p:cxnSp>
      <p:cxnSp>
        <p:nvCxnSpPr>
          <p:cNvPr id="6164" name="Connecteur droit avec flèche 23"/>
          <p:cNvCxnSpPr>
            <a:cxnSpLocks noChangeShapeType="1"/>
          </p:cNvCxnSpPr>
          <p:nvPr/>
        </p:nvCxnSpPr>
        <p:spPr bwMode="auto">
          <a:xfrm flipV="1">
            <a:off x="4391025" y="4856163"/>
            <a:ext cx="0" cy="51435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6165" name="Connecteur droit avec flèche 24"/>
          <p:cNvCxnSpPr>
            <a:cxnSpLocks noChangeShapeType="1"/>
          </p:cNvCxnSpPr>
          <p:nvPr/>
        </p:nvCxnSpPr>
        <p:spPr bwMode="auto">
          <a:xfrm>
            <a:off x="5475288" y="4227513"/>
            <a:ext cx="825500" cy="25400"/>
          </a:xfrm>
          <a:prstGeom prst="straightConnector1">
            <a:avLst/>
          </a:prstGeom>
          <a:noFill/>
          <a:ln w="9525" algn="ctr">
            <a:solidFill>
              <a:srgbClr val="F79646"/>
            </a:solidFill>
            <a:round/>
            <a:headEnd/>
            <a:tailEnd type="arrow" w="med" len="med"/>
          </a:ln>
          <a:extLst>
            <a:ext uri="{909E8E84-426E-40DD-AFC4-6F175D3DCCD1}">
              <a14:hiddenFill xmlns:a14="http://schemas.microsoft.com/office/drawing/2010/main">
                <a:noFill/>
              </a14:hiddenFill>
            </a:ext>
          </a:extLst>
        </p:spPr>
      </p:cxnSp>
      <p:cxnSp>
        <p:nvCxnSpPr>
          <p:cNvPr id="6166" name="Connecteur droit avec flèche 25"/>
          <p:cNvCxnSpPr>
            <a:cxnSpLocks noChangeShapeType="1"/>
          </p:cNvCxnSpPr>
          <p:nvPr/>
        </p:nvCxnSpPr>
        <p:spPr bwMode="auto">
          <a:xfrm flipH="1" flipV="1">
            <a:off x="2478088" y="3829050"/>
            <a:ext cx="801687" cy="212725"/>
          </a:xfrm>
          <a:prstGeom prst="straightConnector1">
            <a:avLst/>
          </a:prstGeom>
          <a:noFill/>
          <a:ln w="9525" algn="ctr">
            <a:solidFill>
              <a:srgbClr val="F79646"/>
            </a:solidFill>
            <a:round/>
            <a:headEnd/>
            <a:tailEnd type="arrow" w="med" len="med"/>
          </a:ln>
          <a:extLst>
            <a:ext uri="{909E8E84-426E-40DD-AFC4-6F175D3DCCD1}">
              <a14:hiddenFill xmlns:a14="http://schemas.microsoft.com/office/drawing/2010/main">
                <a:noFill/>
              </a14:hiddenFill>
            </a:ext>
          </a:extLst>
        </p:spPr>
      </p:cxnSp>
      <p:sp>
        <p:nvSpPr>
          <p:cNvPr id="29" name="Rectangle 3"/>
          <p:cNvSpPr>
            <a:spLocks noChangeArrowheads="1"/>
          </p:cNvSpPr>
          <p:nvPr/>
        </p:nvSpPr>
        <p:spPr bwMode="auto">
          <a:xfrm>
            <a:off x="395288" y="404813"/>
            <a:ext cx="8424862"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9pPr>
          </a:lstStyle>
          <a:p>
            <a:pPr algn="ctr" eaLnBrk="1">
              <a:spcBef>
                <a:spcPts val="600"/>
              </a:spcBef>
              <a:defRPr/>
            </a:pPr>
            <a:r>
              <a:rPr lang="fr-FR" altLang="fr-FR" sz="1700" b="1" dirty="0" smtClean="0"/>
              <a:t>Programme d’études des anisoptères des cours d’eau des Pays de la Loire :</a:t>
            </a:r>
          </a:p>
          <a:p>
            <a:pPr algn="ctr" eaLnBrk="1">
              <a:spcBef>
                <a:spcPts val="600"/>
              </a:spcBef>
              <a:defRPr/>
            </a:pPr>
            <a:r>
              <a:rPr lang="fr-FR" sz="2000" b="1" i="1" kern="0" dirty="0" smtClean="0"/>
              <a:t>Problématique et objectifs</a:t>
            </a:r>
          </a:p>
        </p:txBody>
      </p:sp>
      <p:sp>
        <p:nvSpPr>
          <p:cNvPr id="6168" name="Line 4"/>
          <p:cNvSpPr>
            <a:spLocks noChangeShapeType="1"/>
          </p:cNvSpPr>
          <p:nvPr/>
        </p:nvSpPr>
        <p:spPr bwMode="auto">
          <a:xfrm>
            <a:off x="0" y="1195388"/>
            <a:ext cx="9144000" cy="1587"/>
          </a:xfrm>
          <a:prstGeom prst="line">
            <a:avLst/>
          </a:prstGeom>
          <a:noFill/>
          <a:ln w="9360">
            <a:solidFill>
              <a:srgbClr val="4A7E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6169" name="Picture 8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6021388"/>
            <a:ext cx="1296987" cy="684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0" name="Picture 8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6143625"/>
            <a:ext cx="1763712" cy="6064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1" name="Picture 8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813" y="6084888"/>
            <a:ext cx="488950" cy="6207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1289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250825" y="1651982"/>
            <a:ext cx="3025775" cy="403187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85750" indent="-285750" eaLnBrk="0">
              <a:defRPr>
                <a:solidFill>
                  <a:schemeClr val="tx1"/>
                </a:solidFill>
                <a:latin typeface="Arial" charset="0"/>
                <a:ea typeface="Lucida Sans Unicode" pitchFamily="34" charset="0"/>
                <a:cs typeface="Lucida Sans Unicode" pitchFamily="34" charset="0"/>
              </a:defRPr>
            </a:lvl1pPr>
            <a:lvl2pPr eaLnBrk="0">
              <a:defRPr>
                <a:solidFill>
                  <a:schemeClr val="tx1"/>
                </a:solidFill>
                <a:latin typeface="Arial" charset="0"/>
                <a:ea typeface="Lucida Sans Unicode" pitchFamily="34" charset="0"/>
                <a:cs typeface="Lucida Sans Unicode" pitchFamily="34" charset="0"/>
              </a:defRPr>
            </a:lvl2pPr>
            <a:lvl3pPr eaLnBrk="0">
              <a:defRPr>
                <a:solidFill>
                  <a:schemeClr val="tx1"/>
                </a:solidFill>
                <a:latin typeface="Arial" charset="0"/>
                <a:ea typeface="Lucida Sans Unicode" pitchFamily="34" charset="0"/>
                <a:cs typeface="Lucida Sans Unicode" pitchFamily="34" charset="0"/>
              </a:defRPr>
            </a:lvl3pPr>
            <a:lvl4pPr eaLnBrk="0">
              <a:defRPr>
                <a:solidFill>
                  <a:schemeClr val="tx1"/>
                </a:solidFill>
                <a:latin typeface="Arial" charset="0"/>
                <a:ea typeface="Lucida Sans Unicode" pitchFamily="34" charset="0"/>
                <a:cs typeface="Lucida Sans Unicode" pitchFamily="34" charset="0"/>
              </a:defRPr>
            </a:lvl4pPr>
            <a:lvl5pPr eaLnBrk="0">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Lucida Sans Unicode" pitchFamily="34" charset="0"/>
                <a:cs typeface="Lucida Sans Unicode" pitchFamily="34" charset="0"/>
              </a:defRPr>
            </a:lvl9pPr>
          </a:lstStyle>
          <a:p>
            <a:pPr algn="just" eaLnBrk="1">
              <a:buFont typeface="Arial" charset="0"/>
              <a:buChar char="•"/>
            </a:pPr>
            <a:r>
              <a:rPr lang="en-GB" altLang="fr-FR" sz="1600" dirty="0"/>
              <a:t>Etudes </a:t>
            </a:r>
            <a:r>
              <a:rPr lang="en-GB" altLang="fr-FR" sz="1600" dirty="0" err="1"/>
              <a:t>coordonnées</a:t>
            </a:r>
            <a:r>
              <a:rPr lang="en-GB" altLang="fr-FR" sz="1600" dirty="0"/>
              <a:t> par le </a:t>
            </a:r>
            <a:r>
              <a:rPr lang="en-GB" altLang="fr-FR" sz="1600" dirty="0" err="1"/>
              <a:t>Gretia</a:t>
            </a:r>
            <a:r>
              <a:rPr lang="en-GB" altLang="fr-FR" sz="1600" dirty="0"/>
              <a:t>, </a:t>
            </a:r>
            <a:r>
              <a:rPr lang="en-GB" altLang="fr-FR" sz="1600" dirty="0" err="1"/>
              <a:t>portant</a:t>
            </a:r>
            <a:r>
              <a:rPr lang="en-GB" altLang="fr-FR" sz="1600" dirty="0"/>
              <a:t> </a:t>
            </a:r>
            <a:r>
              <a:rPr lang="en-GB" altLang="fr-FR" sz="1600" dirty="0" err="1"/>
              <a:t>sur</a:t>
            </a:r>
            <a:r>
              <a:rPr lang="en-GB" altLang="fr-FR" sz="1600" dirty="0"/>
              <a:t> 4 </a:t>
            </a:r>
            <a:r>
              <a:rPr lang="en-GB" altLang="fr-FR" sz="1600" dirty="0" err="1"/>
              <a:t>b.v</a:t>
            </a:r>
            <a:r>
              <a:rPr lang="en-GB" altLang="fr-FR" sz="1600" dirty="0"/>
              <a:t>. </a:t>
            </a:r>
            <a:r>
              <a:rPr lang="en-GB" altLang="fr-FR" sz="1600" dirty="0" err="1"/>
              <a:t>différents</a:t>
            </a:r>
            <a:r>
              <a:rPr lang="en-GB" altLang="fr-FR" sz="1600" dirty="0"/>
              <a:t> (6 </a:t>
            </a:r>
            <a:r>
              <a:rPr lang="en-GB" altLang="fr-FR" sz="1600" dirty="0" err="1"/>
              <a:t>cours</a:t>
            </a:r>
            <a:r>
              <a:rPr lang="en-GB" altLang="fr-FR" sz="1600" dirty="0"/>
              <a:t> </a:t>
            </a:r>
            <a:r>
              <a:rPr lang="en-GB" altLang="fr-FR" sz="1600" dirty="0" err="1"/>
              <a:t>d’eau</a:t>
            </a:r>
            <a:r>
              <a:rPr lang="en-GB" altLang="fr-FR" sz="1600" dirty="0"/>
              <a:t>)</a:t>
            </a:r>
          </a:p>
          <a:p>
            <a:pPr algn="just" eaLnBrk="1">
              <a:buFont typeface="Arial" charset="0"/>
              <a:buChar char="•"/>
            </a:pPr>
            <a:endParaRPr lang="en-GB" altLang="fr-FR" sz="1600" dirty="0"/>
          </a:p>
          <a:p>
            <a:pPr eaLnBrk="1">
              <a:buFont typeface="Arial" charset="0"/>
              <a:buChar char="•"/>
            </a:pPr>
            <a:r>
              <a:rPr lang="en-GB" altLang="fr-FR" sz="1600" dirty="0" err="1"/>
              <a:t>Chaque</a:t>
            </a:r>
            <a:r>
              <a:rPr lang="en-GB" altLang="fr-FR" sz="1600" dirty="0"/>
              <a:t> </a:t>
            </a:r>
            <a:r>
              <a:rPr lang="en-GB" altLang="fr-FR" sz="1600" dirty="0" err="1"/>
              <a:t>étude</a:t>
            </a:r>
            <a:r>
              <a:rPr lang="en-GB" altLang="fr-FR" sz="1600" dirty="0"/>
              <a:t> </a:t>
            </a:r>
            <a:r>
              <a:rPr lang="en-GB" altLang="fr-FR" sz="1600" dirty="0" err="1"/>
              <a:t>particulière</a:t>
            </a:r>
            <a:r>
              <a:rPr lang="en-GB" altLang="fr-FR" sz="1600" dirty="0"/>
              <a:t> </a:t>
            </a:r>
            <a:r>
              <a:rPr lang="en-GB" altLang="fr-FR" sz="1600" dirty="0" err="1"/>
              <a:t>est</a:t>
            </a:r>
            <a:r>
              <a:rPr lang="en-GB" altLang="fr-FR" sz="1600" dirty="0"/>
              <a:t> </a:t>
            </a:r>
            <a:r>
              <a:rPr lang="en-GB" altLang="fr-FR" sz="1600" dirty="0" err="1"/>
              <a:t>portée</a:t>
            </a:r>
            <a:r>
              <a:rPr lang="en-GB" altLang="fr-FR" sz="1600" dirty="0"/>
              <a:t> par </a:t>
            </a:r>
            <a:r>
              <a:rPr lang="en-GB" altLang="fr-FR" sz="1600" dirty="0" err="1"/>
              <a:t>une</a:t>
            </a:r>
            <a:r>
              <a:rPr lang="en-GB" altLang="fr-FR" sz="1600" dirty="0"/>
              <a:t> association locale, en lien avec un </a:t>
            </a:r>
            <a:r>
              <a:rPr lang="en-GB" altLang="fr-FR" sz="1600" dirty="0" err="1"/>
              <a:t>opérateur</a:t>
            </a:r>
            <a:r>
              <a:rPr lang="en-GB" altLang="fr-FR" sz="1600" dirty="0"/>
              <a:t> (EPTB </a:t>
            </a:r>
            <a:r>
              <a:rPr lang="en-GB" altLang="fr-FR" sz="1600" dirty="0" err="1"/>
              <a:t>ou</a:t>
            </a:r>
            <a:r>
              <a:rPr lang="en-GB" altLang="fr-FR" sz="1600" dirty="0"/>
              <a:t> </a:t>
            </a:r>
            <a:r>
              <a:rPr lang="en-GB" altLang="fr-FR" sz="1600" dirty="0" err="1"/>
              <a:t>autre</a:t>
            </a:r>
            <a:r>
              <a:rPr lang="en-GB" altLang="fr-FR" sz="1600" dirty="0"/>
              <a:t> </a:t>
            </a:r>
            <a:r>
              <a:rPr lang="en-GB" altLang="fr-FR" sz="1600" dirty="0" err="1"/>
              <a:t>gestionnaire</a:t>
            </a:r>
            <a:r>
              <a:rPr lang="en-GB" altLang="fr-FR" sz="1600" dirty="0"/>
              <a:t>)</a:t>
            </a:r>
          </a:p>
          <a:p>
            <a:pPr eaLnBrk="1">
              <a:buFont typeface="Arial" charset="0"/>
              <a:buChar char="•"/>
            </a:pPr>
            <a:endParaRPr lang="en-GB" altLang="fr-FR" sz="1600" dirty="0"/>
          </a:p>
          <a:p>
            <a:pPr eaLnBrk="1">
              <a:buFont typeface="Arial" charset="0"/>
              <a:buChar char="•"/>
            </a:pPr>
            <a:r>
              <a:rPr lang="en-GB" altLang="fr-FR" sz="1600" dirty="0" err="1"/>
              <a:t>Durée</a:t>
            </a:r>
            <a:r>
              <a:rPr lang="en-GB" altLang="fr-FR" sz="1600" dirty="0"/>
              <a:t> du programme : 3 </a:t>
            </a:r>
            <a:r>
              <a:rPr lang="en-GB" altLang="fr-FR" sz="1600" dirty="0" err="1"/>
              <a:t>ans</a:t>
            </a:r>
            <a:endParaRPr lang="en-GB" altLang="fr-FR" sz="1600" dirty="0"/>
          </a:p>
          <a:p>
            <a:pPr eaLnBrk="1">
              <a:buFont typeface="Arial" charset="0"/>
              <a:buChar char="•"/>
            </a:pPr>
            <a:endParaRPr lang="en-GB" altLang="fr-FR" sz="1600" dirty="0"/>
          </a:p>
          <a:p>
            <a:pPr eaLnBrk="1">
              <a:buFont typeface="Arial" charset="0"/>
              <a:buChar char="•"/>
            </a:pPr>
            <a:r>
              <a:rPr lang="en-GB" altLang="fr-FR" sz="1600" dirty="0"/>
              <a:t>Co-</a:t>
            </a:r>
            <a:r>
              <a:rPr lang="en-GB" altLang="fr-FR" sz="1600" dirty="0" err="1"/>
              <a:t>financements</a:t>
            </a:r>
            <a:r>
              <a:rPr lang="en-GB" altLang="fr-FR" sz="1600" dirty="0"/>
              <a:t> </a:t>
            </a:r>
            <a:r>
              <a:rPr lang="en-GB" altLang="fr-FR" sz="1600" dirty="0" err="1"/>
              <a:t>Région</a:t>
            </a:r>
            <a:r>
              <a:rPr lang="en-GB" altLang="fr-FR" sz="1600" dirty="0"/>
              <a:t>/</a:t>
            </a:r>
            <a:r>
              <a:rPr lang="en-GB" altLang="fr-FR" sz="1600" dirty="0" err="1"/>
              <a:t>Etat</a:t>
            </a:r>
            <a:r>
              <a:rPr lang="en-GB" altLang="fr-FR" sz="1600" dirty="0"/>
              <a:t>/Associations </a:t>
            </a:r>
            <a:r>
              <a:rPr lang="en-GB" altLang="fr-FR" sz="1600" dirty="0" err="1"/>
              <a:t>partenaires</a:t>
            </a:r>
            <a:r>
              <a:rPr lang="en-GB" altLang="fr-FR" sz="1600" dirty="0"/>
              <a:t> (</a:t>
            </a:r>
            <a:r>
              <a:rPr lang="en-GB" altLang="fr-FR" sz="1600" dirty="0" err="1"/>
              <a:t>bénévolat</a:t>
            </a:r>
            <a:r>
              <a:rPr lang="en-GB" altLang="fr-FR" sz="1600" dirty="0"/>
              <a:t>)</a:t>
            </a:r>
          </a:p>
        </p:txBody>
      </p:sp>
      <p:sp>
        <p:nvSpPr>
          <p:cNvPr id="8" name="Rectangle 3"/>
          <p:cNvSpPr>
            <a:spLocks noChangeArrowheads="1"/>
          </p:cNvSpPr>
          <p:nvPr/>
        </p:nvSpPr>
        <p:spPr bwMode="auto">
          <a:xfrm>
            <a:off x="395288" y="404813"/>
            <a:ext cx="8424862"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9pPr>
          </a:lstStyle>
          <a:p>
            <a:pPr algn="ctr" eaLnBrk="1">
              <a:spcBef>
                <a:spcPts val="600"/>
              </a:spcBef>
              <a:defRPr/>
            </a:pPr>
            <a:r>
              <a:rPr lang="fr-FR" altLang="fr-FR" sz="1700" b="1" dirty="0" smtClean="0"/>
              <a:t>Programme d’études des anisoptères des cours d’eau des Pays de la Loire :</a:t>
            </a:r>
          </a:p>
          <a:p>
            <a:pPr algn="ctr" eaLnBrk="1">
              <a:spcBef>
                <a:spcPts val="600"/>
              </a:spcBef>
              <a:defRPr/>
            </a:pPr>
            <a:r>
              <a:rPr lang="fr-FR" sz="2000" b="1" i="1" kern="0" dirty="0" smtClean="0"/>
              <a:t>Présentation du programme</a:t>
            </a:r>
          </a:p>
        </p:txBody>
      </p:sp>
      <p:sp>
        <p:nvSpPr>
          <p:cNvPr id="7172" name="Line 4"/>
          <p:cNvSpPr>
            <a:spLocks noChangeShapeType="1"/>
          </p:cNvSpPr>
          <p:nvPr/>
        </p:nvSpPr>
        <p:spPr bwMode="auto">
          <a:xfrm>
            <a:off x="0" y="1195388"/>
            <a:ext cx="9144000" cy="1587"/>
          </a:xfrm>
          <a:prstGeom prst="line">
            <a:avLst/>
          </a:prstGeom>
          <a:noFill/>
          <a:ln w="9360">
            <a:solidFill>
              <a:srgbClr val="4A7E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7173" name="Picture 8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6021388"/>
            <a:ext cx="1296987" cy="684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8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763" y="6143625"/>
            <a:ext cx="1763712" cy="6064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8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7888" y="6084888"/>
            <a:ext cx="488950" cy="6207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Image 12"/>
          <p:cNvPicPr>
            <a:picLocks noChangeAspect="1"/>
          </p:cNvPicPr>
          <p:nvPr/>
        </p:nvPicPr>
        <p:blipFill>
          <a:blip r:embed="rId5">
            <a:extLst>
              <a:ext uri="{28A0092B-C50C-407E-A947-70E740481C1C}">
                <a14:useLocalDpi xmlns:a14="http://schemas.microsoft.com/office/drawing/2010/main" val="0"/>
              </a:ext>
            </a:extLst>
          </a:blip>
          <a:srcRect l="3056" r="4124"/>
          <a:stretch>
            <a:fillRect/>
          </a:stretch>
        </p:blipFill>
        <p:spPr bwMode="auto">
          <a:xfrm>
            <a:off x="3440113" y="1268413"/>
            <a:ext cx="496411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p:cNvGrpSpPr>
            <a:grpSpLocks/>
          </p:cNvGrpSpPr>
          <p:nvPr/>
        </p:nvGrpSpPr>
        <p:grpSpPr bwMode="auto">
          <a:xfrm>
            <a:off x="4284663" y="1268413"/>
            <a:ext cx="1871662" cy="1081087"/>
            <a:chOff x="4284663" y="1268413"/>
            <a:chExt cx="1871662" cy="1081087"/>
          </a:xfrm>
        </p:grpSpPr>
        <p:pic>
          <p:nvPicPr>
            <p:cNvPr id="7188" name="Picture 8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1268413"/>
              <a:ext cx="1079500" cy="10810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89" name="Connecteur droit avec flèche 18"/>
            <p:cNvCxnSpPr>
              <a:cxnSpLocks noChangeShapeType="1"/>
            </p:cNvCxnSpPr>
            <p:nvPr/>
          </p:nvCxnSpPr>
          <p:spPr bwMode="auto">
            <a:xfrm flipV="1">
              <a:off x="5364163" y="1700213"/>
              <a:ext cx="792162" cy="73025"/>
            </a:xfrm>
            <a:prstGeom prst="straightConnector1">
              <a:avLst/>
            </a:prstGeom>
            <a:noFill/>
            <a:ln w="9525" algn="ctr">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0" name="Connecteur droit avec flèche 19"/>
            <p:cNvCxnSpPr>
              <a:cxnSpLocks noChangeShapeType="1"/>
            </p:cNvCxnSpPr>
            <p:nvPr/>
          </p:nvCxnSpPr>
          <p:spPr bwMode="auto">
            <a:xfrm>
              <a:off x="5364163" y="1773238"/>
              <a:ext cx="503237" cy="431800"/>
            </a:xfrm>
            <a:prstGeom prst="straightConnector1">
              <a:avLst/>
            </a:prstGeom>
            <a:noFill/>
            <a:ln w="9525" algn="ctr">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 name="Groupe 2"/>
          <p:cNvGrpSpPr>
            <a:grpSpLocks/>
          </p:cNvGrpSpPr>
          <p:nvPr/>
        </p:nvGrpSpPr>
        <p:grpSpPr bwMode="auto">
          <a:xfrm>
            <a:off x="6659563" y="2420938"/>
            <a:ext cx="2184400" cy="1176337"/>
            <a:chOff x="6659563" y="2420938"/>
            <a:chExt cx="2184400" cy="1176337"/>
          </a:xfrm>
        </p:grpSpPr>
        <p:pic>
          <p:nvPicPr>
            <p:cNvPr id="7186" name="Picture 8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2924175"/>
              <a:ext cx="2184400" cy="673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87" name="Connecteur droit avec flèche 21"/>
            <p:cNvCxnSpPr>
              <a:cxnSpLocks noChangeShapeType="1"/>
            </p:cNvCxnSpPr>
            <p:nvPr/>
          </p:nvCxnSpPr>
          <p:spPr bwMode="auto">
            <a:xfrm flipH="1" flipV="1">
              <a:off x="7596188" y="2420938"/>
              <a:ext cx="144462" cy="492125"/>
            </a:xfrm>
            <a:prstGeom prst="straightConnector1">
              <a:avLst/>
            </a:prstGeom>
            <a:noFill/>
            <a:ln w="9525" algn="ctr">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 name="Groupe 3"/>
          <p:cNvGrpSpPr>
            <a:grpSpLocks/>
          </p:cNvGrpSpPr>
          <p:nvPr/>
        </p:nvGrpSpPr>
        <p:grpSpPr bwMode="auto">
          <a:xfrm>
            <a:off x="3440113" y="2693988"/>
            <a:ext cx="1563687" cy="1360487"/>
            <a:chOff x="3440113" y="2693988"/>
            <a:chExt cx="1563687" cy="1360487"/>
          </a:xfrm>
        </p:grpSpPr>
        <p:pic>
          <p:nvPicPr>
            <p:cNvPr id="7184" name="Picture 8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0113" y="2693988"/>
              <a:ext cx="714375" cy="1360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85" name="Connecteur droit avec flèche 23"/>
            <p:cNvCxnSpPr>
              <a:cxnSpLocks noChangeShapeType="1"/>
            </p:cNvCxnSpPr>
            <p:nvPr/>
          </p:nvCxnSpPr>
          <p:spPr bwMode="auto">
            <a:xfrm>
              <a:off x="4176713" y="3409950"/>
              <a:ext cx="827087" cy="90488"/>
            </a:xfrm>
            <a:prstGeom prst="straightConnector1">
              <a:avLst/>
            </a:prstGeom>
            <a:noFill/>
            <a:ln w="9525" algn="ctr">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 name="Groupe 4"/>
          <p:cNvGrpSpPr>
            <a:grpSpLocks/>
          </p:cNvGrpSpPr>
          <p:nvPr/>
        </p:nvGrpSpPr>
        <p:grpSpPr bwMode="auto">
          <a:xfrm>
            <a:off x="4356100" y="4365625"/>
            <a:ext cx="1079500" cy="1511300"/>
            <a:chOff x="4356100" y="4365625"/>
            <a:chExt cx="1079500" cy="1511300"/>
          </a:xfrm>
        </p:grpSpPr>
        <p:pic>
          <p:nvPicPr>
            <p:cNvPr id="7181" name="Picture 8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6100" y="4797425"/>
              <a:ext cx="1079500" cy="1079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82" name="Connecteur droit avec flèche 24"/>
            <p:cNvCxnSpPr>
              <a:cxnSpLocks noChangeShapeType="1"/>
            </p:cNvCxnSpPr>
            <p:nvPr/>
          </p:nvCxnSpPr>
          <p:spPr bwMode="auto">
            <a:xfrm flipV="1">
              <a:off x="5116513" y="4365625"/>
              <a:ext cx="319087" cy="395288"/>
            </a:xfrm>
            <a:prstGeom prst="straightConnector1">
              <a:avLst/>
            </a:prstGeom>
            <a:noFill/>
            <a:ln w="9525" algn="ctr">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3" name="Connecteur droit avec flèche 26"/>
            <p:cNvCxnSpPr>
              <a:cxnSpLocks noChangeShapeType="1"/>
            </p:cNvCxnSpPr>
            <p:nvPr/>
          </p:nvCxnSpPr>
          <p:spPr bwMode="auto">
            <a:xfrm flipV="1">
              <a:off x="5111750" y="4365625"/>
              <a:ext cx="107950" cy="385763"/>
            </a:xfrm>
            <a:prstGeom prst="straightConnector1">
              <a:avLst/>
            </a:prstGeom>
            <a:noFill/>
            <a:ln w="9525" algn="ctr">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388721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0">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7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95288" y="404813"/>
            <a:ext cx="8424862"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9pPr>
          </a:lstStyle>
          <a:p>
            <a:pPr algn="ctr" eaLnBrk="1">
              <a:spcBef>
                <a:spcPts val="600"/>
              </a:spcBef>
              <a:defRPr/>
            </a:pPr>
            <a:r>
              <a:rPr lang="fr-FR" altLang="fr-FR" sz="1700" b="1" dirty="0" smtClean="0"/>
              <a:t>Programme d’études des anisoptères des cours d’eau des Pays de la Loire :</a:t>
            </a:r>
          </a:p>
          <a:p>
            <a:pPr algn="ctr" eaLnBrk="1">
              <a:spcBef>
                <a:spcPts val="600"/>
              </a:spcBef>
              <a:defRPr/>
            </a:pPr>
            <a:r>
              <a:rPr lang="fr-FR" sz="2000" b="1" i="1" kern="0" dirty="0" smtClean="0"/>
              <a:t>Présentation du programme</a:t>
            </a:r>
          </a:p>
        </p:txBody>
      </p:sp>
      <p:sp>
        <p:nvSpPr>
          <p:cNvPr id="8195" name="Line 4"/>
          <p:cNvSpPr>
            <a:spLocks noChangeShapeType="1"/>
          </p:cNvSpPr>
          <p:nvPr/>
        </p:nvSpPr>
        <p:spPr bwMode="auto">
          <a:xfrm>
            <a:off x="0" y="1195388"/>
            <a:ext cx="9144000" cy="1587"/>
          </a:xfrm>
          <a:prstGeom prst="line">
            <a:avLst/>
          </a:prstGeom>
          <a:noFill/>
          <a:ln w="9360">
            <a:solidFill>
              <a:srgbClr val="4A7E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8196" name="Picture 8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6021388"/>
            <a:ext cx="1296987" cy="684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8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763" y="6143625"/>
            <a:ext cx="1763712" cy="6064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8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7888" y="6084888"/>
            <a:ext cx="488950" cy="6207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9" name="Rectangle 2"/>
          <p:cNvSpPr>
            <a:spLocks noChangeArrowheads="1"/>
          </p:cNvSpPr>
          <p:nvPr/>
        </p:nvSpPr>
        <p:spPr bwMode="auto">
          <a:xfrm>
            <a:off x="395288" y="1770063"/>
            <a:ext cx="7993062"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a:solidFill>
                  <a:schemeClr val="tx1"/>
                </a:solidFill>
                <a:latin typeface="Arial" charset="0"/>
                <a:ea typeface="Lucida Sans Unicode" pitchFamily="34" charset="0"/>
                <a:cs typeface="Lucida Sans Unicode" pitchFamily="34" charset="0"/>
              </a:defRPr>
            </a:lvl9pPr>
          </a:lstStyle>
          <a:p>
            <a:pPr eaLnBrk="1" hangingPunct="1">
              <a:lnSpc>
                <a:spcPct val="100000"/>
              </a:lnSpc>
            </a:pPr>
            <a:r>
              <a:rPr lang="fr-FR" altLang="fr-FR" b="1"/>
              <a:t>Les aspects innovants du programme d’études :</a:t>
            </a:r>
          </a:p>
        </p:txBody>
      </p:sp>
      <p:sp>
        <p:nvSpPr>
          <p:cNvPr id="8200" name="Rectangle 30"/>
          <p:cNvSpPr>
            <a:spLocks noChangeArrowheads="1"/>
          </p:cNvSpPr>
          <p:nvPr/>
        </p:nvSpPr>
        <p:spPr bwMode="auto">
          <a:xfrm>
            <a:off x="741363" y="2438400"/>
            <a:ext cx="8402637" cy="29273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FontTx/>
              <a:buChar char="-"/>
            </a:pPr>
            <a:r>
              <a:rPr lang="en-GB" altLang="fr-FR" b="1"/>
              <a:t> grande échelle (plusieurs espèces, sur 80 km de cours d’eau et sur 4 bassins)</a:t>
            </a:r>
          </a:p>
          <a:p>
            <a:pPr>
              <a:buFontTx/>
              <a:buNone/>
            </a:pPr>
            <a:endParaRPr lang="en-GB" altLang="fr-FR" b="1"/>
          </a:p>
          <a:p>
            <a:pPr>
              <a:buFontTx/>
              <a:buChar char="-"/>
            </a:pPr>
            <a:r>
              <a:rPr lang="en-GB" altLang="fr-FR" b="1"/>
              <a:t>intégration d’un nouvel indicateur dans les futurs suivis (forte demande à ce sujet des institutionnels : application SAGE, DCE, trame bleue…)</a:t>
            </a:r>
          </a:p>
          <a:p>
            <a:pPr>
              <a:buFontTx/>
              <a:buNone/>
            </a:pPr>
            <a:endParaRPr lang="en-GB" altLang="fr-FR" b="1"/>
          </a:p>
          <a:p>
            <a:pPr>
              <a:buFontTx/>
              <a:buChar char="-"/>
            </a:pPr>
            <a:r>
              <a:rPr lang="en-GB" altLang="fr-FR" b="1"/>
              <a:t> développement d’une méthode standardisée et reproductible, dans l’espace et dans le temps, et appropriée à la région</a:t>
            </a:r>
          </a:p>
          <a:p>
            <a:pPr>
              <a:buFontTx/>
              <a:buNone/>
            </a:pPr>
            <a:endParaRPr lang="en-GB" altLang="fr-FR" b="1"/>
          </a:p>
          <a:p>
            <a:pPr>
              <a:buFontTx/>
              <a:buChar char="-"/>
            </a:pPr>
            <a:r>
              <a:rPr lang="en-GB" altLang="fr-FR" b="1"/>
              <a:t> dialogue entre associations naturalistes et institutions autour d’actions concrètes.</a:t>
            </a:r>
          </a:p>
        </p:txBody>
      </p:sp>
    </p:spTree>
    <p:extLst>
      <p:ext uri="{BB962C8B-B14F-4D97-AF65-F5344CB8AC3E}">
        <p14:creationId xmlns:p14="http://schemas.microsoft.com/office/powerpoint/2010/main" val="2286974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0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20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200">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20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63" name="Group 7"/>
          <p:cNvGraphicFramePr>
            <a:graphicFrameLocks noGrp="1"/>
          </p:cNvGraphicFramePr>
          <p:nvPr>
            <p:extLst>
              <p:ext uri="{D42A27DB-BD31-4B8C-83A1-F6EECF244321}">
                <p14:modId xmlns:p14="http://schemas.microsoft.com/office/powerpoint/2010/main" val="1792809662"/>
              </p:ext>
            </p:extLst>
          </p:nvPr>
        </p:nvGraphicFramePr>
        <p:xfrm>
          <a:off x="250825" y="2708275"/>
          <a:ext cx="8640763" cy="3833849"/>
        </p:xfrm>
        <a:graphic>
          <a:graphicData uri="http://schemas.openxmlformats.org/drawingml/2006/table">
            <a:tbl>
              <a:tblPr/>
              <a:tblGrid>
                <a:gridCol w="2139950"/>
                <a:gridCol w="812800"/>
                <a:gridCol w="863600"/>
                <a:gridCol w="1009650"/>
                <a:gridCol w="1150938"/>
                <a:gridCol w="865187"/>
                <a:gridCol w="863600"/>
                <a:gridCol w="935038"/>
              </a:tblGrid>
              <a:tr h="431527">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Espèce</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LR-UICN</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LRE </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LRF</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Suivi prioritaire LRF</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DHFF</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PN</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Dét</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5701">
                <a:tc>
                  <a:txBody>
                    <a:bodyPr/>
                    <a:lstStyle/>
                    <a:p>
                      <a:pPr marL="0" marR="0" lvl="0" indent="0" algn="just"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300" b="1" i="1" u="none" strike="noStrike" cap="none" normalizeH="0" baseline="0" dirty="0" smtClean="0">
                          <a:ln>
                            <a:noFill/>
                          </a:ln>
                          <a:solidFill>
                            <a:srgbClr val="000000"/>
                          </a:solidFill>
                          <a:effectLst/>
                          <a:latin typeface="Calibri" charset="0"/>
                          <a:ea typeface="Calibri" charset="0"/>
                          <a:cs typeface="Times New Roman" pitchFamily="18" charset="0"/>
                        </a:rPr>
                        <a:t>Gomphus flavipes</a:t>
                      </a:r>
                      <a:endParaRPr kumimoji="0" lang="en-GB" sz="13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1 EN</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EN</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1</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Ann IV</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Ni1</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R</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5701">
                <a:tc>
                  <a:txBody>
                    <a:bodyPr/>
                    <a:lstStyle/>
                    <a:p>
                      <a:pPr marL="0" marR="0" lvl="0" indent="0" algn="just"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300" b="1" i="1" u="none" strike="noStrike" cap="none" normalizeH="0" baseline="0" dirty="0" smtClean="0">
                          <a:ln>
                            <a:noFill/>
                          </a:ln>
                          <a:solidFill>
                            <a:srgbClr val="000000"/>
                          </a:solidFill>
                          <a:effectLst/>
                          <a:latin typeface="Calibri" charset="0"/>
                          <a:ea typeface="Calibri" charset="0"/>
                          <a:cs typeface="Times New Roman" pitchFamily="18" charset="0"/>
                        </a:rPr>
                        <a:t>Gomphus simillimus</a:t>
                      </a:r>
                      <a:endParaRPr kumimoji="0" lang="en-GB" sz="13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1 VU</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NT</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2</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E</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09325">
                <a:tc>
                  <a:txBody>
                    <a:bodyPr/>
                    <a:lstStyle/>
                    <a:p>
                      <a:pPr marL="0" marR="0" lvl="0" indent="0" algn="just"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300" b="1" i="1" u="none" strike="noStrike" cap="none" normalizeH="0" baseline="0" dirty="0" smtClean="0">
                          <a:ln>
                            <a:noFill/>
                          </a:ln>
                          <a:solidFill>
                            <a:srgbClr val="000000"/>
                          </a:solidFill>
                          <a:effectLst/>
                          <a:latin typeface="Calibri" charset="0"/>
                          <a:ea typeface="Calibri" charset="0"/>
                          <a:cs typeface="Times New Roman" pitchFamily="18" charset="0"/>
                        </a:rPr>
                        <a:t>Gomphus graslinii</a:t>
                      </a:r>
                      <a:endParaRPr kumimoji="0" lang="en-GB" sz="13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NT</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1 VU /</a:t>
                      </a:r>
                    </a:p>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2 T2-T3</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EN</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1</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Ann  II &amp; IV</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Ni1</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E</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5701">
                <a:tc>
                  <a:txBody>
                    <a:bodyPr/>
                    <a:lstStyle/>
                    <a:p>
                      <a:pPr marL="0" marR="0" lvl="0" indent="0" algn="just"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300" b="0" i="1" u="none" strike="noStrike" cap="none" normalizeH="0" baseline="0" dirty="0" smtClean="0">
                          <a:ln>
                            <a:noFill/>
                          </a:ln>
                          <a:solidFill>
                            <a:srgbClr val="000000"/>
                          </a:solidFill>
                          <a:effectLst/>
                          <a:latin typeface="Calibri" charset="0"/>
                          <a:ea typeface="Calibri" charset="0"/>
                          <a:cs typeface="Times New Roman" pitchFamily="18" charset="0"/>
                        </a:rPr>
                        <a:t>Gomphus vulgatissimus</a:t>
                      </a:r>
                      <a:endParaRPr kumimoji="0" lang="en-GB" sz="13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1 VU</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NT</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2</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R</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31527">
                <a:tc>
                  <a:txBody>
                    <a:bodyPr/>
                    <a:lstStyle/>
                    <a:p>
                      <a:pPr marL="0" marR="0" lvl="0" indent="0" algn="just"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300" b="1" i="1" u="none" strike="noStrike" cap="none" normalizeH="0" baseline="0" dirty="0" smtClean="0">
                          <a:ln>
                            <a:noFill/>
                          </a:ln>
                          <a:solidFill>
                            <a:srgbClr val="000000"/>
                          </a:solidFill>
                          <a:effectLst/>
                          <a:latin typeface="Calibri" charset="0"/>
                          <a:ea typeface="Calibri" charset="0"/>
                          <a:cs typeface="Times New Roman" pitchFamily="18" charset="0"/>
                        </a:rPr>
                        <a:t>Ophiogomphus cecilia</a:t>
                      </a:r>
                      <a:endParaRPr kumimoji="0" lang="en-GB" sz="13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1 EN</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EN</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1</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Ann  II &amp; IV</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Ni1</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V</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5701">
                <a:tc>
                  <a:txBody>
                    <a:bodyPr/>
                    <a:lstStyle/>
                    <a:p>
                      <a:pPr marL="0" marR="0" lvl="0" indent="0" algn="just"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300" b="0" i="1" u="none" strike="noStrike" cap="none" normalizeH="0" baseline="0" dirty="0" smtClean="0">
                          <a:ln>
                            <a:noFill/>
                          </a:ln>
                          <a:solidFill>
                            <a:srgbClr val="000000"/>
                          </a:solidFill>
                          <a:effectLst/>
                          <a:latin typeface="Calibri" charset="0"/>
                          <a:ea typeface="Calibri" charset="0"/>
                          <a:cs typeface="Times New Roman" pitchFamily="18" charset="0"/>
                        </a:rPr>
                        <a:t>Onychogomphus f. forcipatus</a:t>
                      </a:r>
                      <a:endParaRPr kumimoji="0" lang="en-GB" sz="13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1 VU</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5701">
                <a:tc>
                  <a:txBody>
                    <a:bodyPr/>
                    <a:lstStyle/>
                    <a:p>
                      <a:pPr marL="0" marR="0" lvl="0" indent="0" algn="just"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300" b="0" i="1" u="none" strike="noStrike" cap="none" normalizeH="0" baseline="0" dirty="0" smtClean="0">
                          <a:ln>
                            <a:noFill/>
                          </a:ln>
                          <a:solidFill>
                            <a:srgbClr val="000000"/>
                          </a:solidFill>
                          <a:effectLst/>
                          <a:latin typeface="Calibri" charset="0"/>
                          <a:ea typeface="Calibri" charset="0"/>
                          <a:cs typeface="Times New Roman" pitchFamily="18" charset="0"/>
                        </a:rPr>
                        <a:t>Boyeria irene</a:t>
                      </a:r>
                      <a:endParaRPr kumimoji="0" lang="en-GB" sz="13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1 VU</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I</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527">
                <a:tc>
                  <a:txBody>
                    <a:bodyPr/>
                    <a:lstStyle/>
                    <a:p>
                      <a:pPr marL="0" marR="0" lvl="0" indent="0" algn="just"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300" b="1" i="1" u="none" strike="noStrike" cap="none" normalizeH="0" baseline="0" dirty="0" smtClean="0">
                          <a:ln>
                            <a:noFill/>
                          </a:ln>
                          <a:solidFill>
                            <a:srgbClr val="000000"/>
                          </a:solidFill>
                          <a:effectLst/>
                          <a:latin typeface="Calibri" charset="0"/>
                          <a:ea typeface="Calibri" charset="0"/>
                          <a:cs typeface="Times New Roman" pitchFamily="18" charset="0"/>
                        </a:rPr>
                        <a:t>Oxygastra curtisii</a:t>
                      </a:r>
                      <a:endParaRPr kumimoji="0" lang="en-GB" sz="13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NT</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1 EN</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VU</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1</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Ann  II &amp; IV</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Ni1</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1" i="0" u="none" strike="noStrike" cap="none" normalizeH="0" baseline="0" dirty="0" smtClean="0">
                          <a:ln>
                            <a:noFill/>
                          </a:ln>
                          <a:solidFill>
                            <a:srgbClr val="000000"/>
                          </a:solidFill>
                          <a:effectLst/>
                          <a:latin typeface="Calibri" charset="0"/>
                          <a:ea typeface="Calibri" charset="0"/>
                          <a:cs typeface="Times New Roman" pitchFamily="18" charset="0"/>
                        </a:rPr>
                        <a:t>V</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5701">
                <a:tc>
                  <a:txBody>
                    <a:bodyPr/>
                    <a:lstStyle/>
                    <a:p>
                      <a:pPr marL="0" marR="0" lvl="0" indent="0" algn="just"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300" b="0" i="1" u="none" strike="noStrike" cap="none" normalizeH="0" baseline="0" dirty="0" smtClean="0">
                          <a:ln>
                            <a:noFill/>
                          </a:ln>
                          <a:solidFill>
                            <a:srgbClr val="000000"/>
                          </a:solidFill>
                          <a:effectLst/>
                          <a:latin typeface="Calibri" charset="0"/>
                          <a:ea typeface="Calibri" charset="0"/>
                          <a:cs typeface="Times New Roman" pitchFamily="18" charset="0"/>
                        </a:rPr>
                        <a:t>Somatochlora metallica</a:t>
                      </a:r>
                      <a:endParaRPr kumimoji="0" lang="en-GB" sz="13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NT</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2</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I</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5701">
                <a:tc>
                  <a:txBody>
                    <a:bodyPr/>
                    <a:lstStyle/>
                    <a:p>
                      <a:pPr marL="0" marR="0" lvl="0" indent="0" algn="just"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300" b="0" i="1" u="none" strike="noStrike" cap="none" normalizeH="0" baseline="0" dirty="0" smtClean="0">
                          <a:ln>
                            <a:noFill/>
                          </a:ln>
                          <a:solidFill>
                            <a:srgbClr val="000000"/>
                          </a:solidFill>
                          <a:effectLst/>
                          <a:latin typeface="Calibri" charset="0"/>
                          <a:ea typeface="Calibri" charset="0"/>
                          <a:cs typeface="Times New Roman" pitchFamily="18" charset="0"/>
                        </a:rPr>
                        <a:t>Libellula fulva</a:t>
                      </a:r>
                      <a:endParaRPr kumimoji="0" lang="en-GB" sz="13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0">
                        <a:lnSpc>
                          <a:spcPct val="93000"/>
                        </a:lnSpc>
                        <a:spcBef>
                          <a:spcPct val="0"/>
                        </a:spcBef>
                        <a:spcAft>
                          <a:spcPts val="1425"/>
                        </a:spcAft>
                        <a:buClr>
                          <a:srgbClr val="000000"/>
                        </a:buClr>
                        <a:buSzPct val="100000"/>
                        <a:buFont typeface="Times New Roman" pitchFamily="18" charset="0"/>
                        <a:buNone/>
                        <a:tabLst/>
                      </a:pPr>
                      <a:r>
                        <a:rPr kumimoji="0" lang="en-GB" sz="1200" b="0" i="0" u="none" strike="noStrike" cap="none" normalizeH="0" baseline="0" dirty="0" smtClean="0">
                          <a:ln>
                            <a:noFill/>
                          </a:ln>
                          <a:solidFill>
                            <a:srgbClr val="000000"/>
                          </a:solidFill>
                          <a:effectLst/>
                          <a:latin typeface="Calibri" charset="0"/>
                          <a:ea typeface="Calibri" charset="0"/>
                          <a:cs typeface="Times New Roman" pitchFamily="18" charset="0"/>
                        </a:rPr>
                        <a:t>1 EN</a:t>
                      </a:r>
                      <a:endParaRPr kumimoji="0" lang="en-GB" sz="1200" b="0" i="0" u="none" strike="noStrike" cap="none" normalizeH="0" baseline="0" dirty="0" smtClean="0">
                        <a:ln>
                          <a:noFill/>
                        </a:ln>
                        <a:solidFill>
                          <a:srgbClr val="000000"/>
                        </a:solidFill>
                        <a:effectLst/>
                        <a:latin typeface="Arial" charset="0"/>
                        <a:ea typeface="Calibri" charset="0"/>
                        <a:cs typeface="Times New Roman" pitchFamily="18"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ct val="0"/>
                        </a:spcBef>
                        <a:spcAft>
                          <a:spcPts val="1425"/>
                        </a:spcAft>
                        <a:buClr>
                          <a:srgbClr val="000000"/>
                        </a:buClr>
                        <a:buSzPct val="100000"/>
                        <a:buFont typeface="Times New Roman" pitchFamily="18" charset="0"/>
                        <a:buNone/>
                        <a:tabLst/>
                      </a:pPr>
                      <a:endParaRPr kumimoji="0" lang="fr-FR" sz="1200" b="0" i="0" u="none" strike="noStrike" cap="none" normalizeH="0" baseline="0" dirty="0" smtClean="0">
                        <a:ln>
                          <a:noFill/>
                        </a:ln>
                        <a:solidFill>
                          <a:srgbClr val="000000"/>
                        </a:solidFill>
                        <a:effectLst/>
                        <a:latin typeface="Calibri" charset="0"/>
                        <a:ea typeface="Lucida Sans Unicode" pitchFamily="34" charset="0"/>
                        <a:cs typeface="Lucida Sans Unicode"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 name="Rectangle 3"/>
          <p:cNvSpPr>
            <a:spLocks noChangeArrowheads="1"/>
          </p:cNvSpPr>
          <p:nvPr/>
        </p:nvSpPr>
        <p:spPr bwMode="auto">
          <a:xfrm>
            <a:off x="395288" y="404813"/>
            <a:ext cx="8424862"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9pPr>
          </a:lstStyle>
          <a:p>
            <a:pPr algn="ctr" eaLnBrk="1">
              <a:spcBef>
                <a:spcPts val="600"/>
              </a:spcBef>
              <a:defRPr/>
            </a:pPr>
            <a:r>
              <a:rPr lang="fr-FR" altLang="fr-FR" sz="1700" b="1" dirty="0" smtClean="0"/>
              <a:t>Programme d’études des anisoptères des cours d’eau des Pays de la Loire :</a:t>
            </a:r>
          </a:p>
          <a:p>
            <a:pPr algn="ctr" eaLnBrk="1">
              <a:spcBef>
                <a:spcPts val="600"/>
              </a:spcBef>
              <a:defRPr/>
            </a:pPr>
            <a:r>
              <a:rPr lang="fr-FR" sz="2000" b="1" i="1" kern="0" dirty="0" smtClean="0"/>
              <a:t>Méthodologie globale</a:t>
            </a:r>
          </a:p>
        </p:txBody>
      </p:sp>
      <p:sp>
        <p:nvSpPr>
          <p:cNvPr id="9331" name="Line 4"/>
          <p:cNvSpPr>
            <a:spLocks noChangeShapeType="1"/>
          </p:cNvSpPr>
          <p:nvPr/>
        </p:nvSpPr>
        <p:spPr bwMode="auto">
          <a:xfrm>
            <a:off x="36513" y="1195388"/>
            <a:ext cx="9144000" cy="1587"/>
          </a:xfrm>
          <a:prstGeom prst="line">
            <a:avLst/>
          </a:prstGeom>
          <a:noFill/>
          <a:ln w="9360">
            <a:solidFill>
              <a:srgbClr val="4A7E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 name="ZoneTexte 10"/>
          <p:cNvSpPr txBox="1"/>
          <p:nvPr/>
        </p:nvSpPr>
        <p:spPr>
          <a:xfrm>
            <a:off x="611188" y="1628775"/>
            <a:ext cx="7848600" cy="1200150"/>
          </a:xfrm>
          <a:prstGeom prst="rect">
            <a:avLst/>
          </a:prstGeom>
          <a:noFill/>
        </p:spPr>
        <p:txBody>
          <a:bodyPr>
            <a:spAutoFit/>
          </a:bodyPr>
          <a:lstStyle/>
          <a:p>
            <a:pPr>
              <a:defRPr/>
            </a:pPr>
            <a:r>
              <a:rPr lang="fr-FR" b="1" i="1" dirty="0"/>
              <a:t>Cortège étudié :</a:t>
            </a:r>
          </a:p>
          <a:p>
            <a:pPr marL="0" lvl="1" indent="0">
              <a:spcBef>
                <a:spcPts val="600"/>
              </a:spcBef>
              <a:defRPr/>
            </a:pPr>
            <a:r>
              <a:rPr lang="fr-FR" dirty="0"/>
              <a:t>Tous les anisoptères, mais programme ciblant </a:t>
            </a:r>
            <a:r>
              <a:rPr lang="fr-FR" b="1" dirty="0"/>
              <a:t>plus particulièrement 10 espèces</a:t>
            </a:r>
            <a:r>
              <a:rPr lang="fr-FR" dirty="0"/>
              <a:t> :</a:t>
            </a:r>
          </a:p>
          <a:p>
            <a:pPr marL="285750" lvl="1">
              <a:buFontTx/>
              <a:buChar char="-"/>
              <a:defRPr/>
            </a:pPr>
            <a:endParaRPr lang="fr-FR" dirty="0"/>
          </a:p>
        </p:txBody>
      </p:sp>
    </p:spTree>
    <p:extLst>
      <p:ext uri="{BB962C8B-B14F-4D97-AF65-F5344CB8AC3E}">
        <p14:creationId xmlns:p14="http://schemas.microsoft.com/office/powerpoint/2010/main" val="99070547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395288" y="404813"/>
            <a:ext cx="8424862"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9pPr>
          </a:lstStyle>
          <a:p>
            <a:pPr algn="ctr" eaLnBrk="1">
              <a:spcBef>
                <a:spcPts val="600"/>
              </a:spcBef>
              <a:defRPr/>
            </a:pPr>
            <a:r>
              <a:rPr lang="fr-FR" altLang="fr-FR" sz="1700" b="1" dirty="0" smtClean="0"/>
              <a:t>Programme d’études des anisoptères des cours d’eau des Pays de la Loire :</a:t>
            </a:r>
          </a:p>
          <a:p>
            <a:pPr algn="ctr" eaLnBrk="1">
              <a:spcBef>
                <a:spcPts val="600"/>
              </a:spcBef>
              <a:defRPr/>
            </a:pPr>
            <a:r>
              <a:rPr lang="fr-FR" sz="2000" b="1" i="1" kern="0" dirty="0" smtClean="0"/>
              <a:t>Méthodologie globale</a:t>
            </a:r>
          </a:p>
        </p:txBody>
      </p:sp>
      <p:sp>
        <p:nvSpPr>
          <p:cNvPr id="10243" name="Line 4"/>
          <p:cNvSpPr>
            <a:spLocks noChangeShapeType="1"/>
          </p:cNvSpPr>
          <p:nvPr/>
        </p:nvSpPr>
        <p:spPr bwMode="auto">
          <a:xfrm>
            <a:off x="36513" y="1195388"/>
            <a:ext cx="9144000" cy="1587"/>
          </a:xfrm>
          <a:prstGeom prst="line">
            <a:avLst/>
          </a:prstGeom>
          <a:noFill/>
          <a:ln w="9360">
            <a:solidFill>
              <a:srgbClr val="4A7E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0244" name="ZoneTexte 10"/>
          <p:cNvSpPr txBox="1">
            <a:spLocks noChangeArrowheads="1"/>
          </p:cNvSpPr>
          <p:nvPr/>
        </p:nvSpPr>
        <p:spPr bwMode="auto">
          <a:xfrm>
            <a:off x="611188" y="1412776"/>
            <a:ext cx="7848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i="1" dirty="0"/>
              <a:t>Un </a:t>
            </a:r>
            <a:r>
              <a:rPr lang="fr-FR" altLang="fr-FR" b="1" i="1" dirty="0"/>
              <a:t>principe fondamental : </a:t>
            </a:r>
            <a:r>
              <a:rPr lang="fr-FR" altLang="fr-FR" i="1" dirty="0"/>
              <a:t>le protocole se base principalement sur la </a:t>
            </a:r>
            <a:r>
              <a:rPr lang="fr-FR" altLang="fr-FR" b="1" i="1" u="sng" dirty="0"/>
              <a:t>collecte d'exuvies</a:t>
            </a:r>
            <a:r>
              <a:rPr lang="fr-FR" altLang="fr-FR" b="1" i="1" dirty="0"/>
              <a:t>.</a:t>
            </a:r>
            <a:endParaRPr lang="fr-FR" altLang="fr-FR" sz="1700" dirty="0"/>
          </a:p>
        </p:txBody>
      </p:sp>
      <p:pic>
        <p:nvPicPr>
          <p:cNvPr id="10245"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088" y="1844824"/>
            <a:ext cx="1655762"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2738" y="2508399"/>
            <a:ext cx="2376487"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2322662"/>
            <a:ext cx="237648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65338" y="2417912"/>
            <a:ext cx="1966912"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a:spLocks noChangeArrowheads="1"/>
          </p:cNvSpPr>
          <p:nvPr/>
        </p:nvSpPr>
        <p:spPr bwMode="auto">
          <a:xfrm>
            <a:off x="323527" y="4725144"/>
            <a:ext cx="864108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a:defRPr>
                <a:solidFill>
                  <a:schemeClr val="tx1"/>
                </a:solidFill>
                <a:latin typeface="Arial" charset="0"/>
                <a:ea typeface="Lucida Sans Unicode" pitchFamily="34" charset="0"/>
                <a:cs typeface="Lucida Sans Unicode" pitchFamily="34" charset="0"/>
              </a:defRPr>
            </a:lvl1pPr>
            <a:lvl2pPr eaLnBrk="0">
              <a:defRPr>
                <a:solidFill>
                  <a:schemeClr val="tx1"/>
                </a:solidFill>
                <a:latin typeface="Arial" charset="0"/>
                <a:ea typeface="Lucida Sans Unicode" pitchFamily="34" charset="0"/>
                <a:cs typeface="Lucida Sans Unicode" pitchFamily="34" charset="0"/>
              </a:defRPr>
            </a:lvl2pPr>
            <a:lvl3pPr eaLnBrk="0">
              <a:defRPr>
                <a:solidFill>
                  <a:schemeClr val="tx1"/>
                </a:solidFill>
                <a:latin typeface="Arial" charset="0"/>
                <a:ea typeface="Lucida Sans Unicode" pitchFamily="34" charset="0"/>
                <a:cs typeface="Lucida Sans Unicode" pitchFamily="34" charset="0"/>
              </a:defRPr>
            </a:lvl3pPr>
            <a:lvl4pPr eaLnBrk="0">
              <a:defRPr>
                <a:solidFill>
                  <a:schemeClr val="tx1"/>
                </a:solidFill>
                <a:latin typeface="Arial" charset="0"/>
                <a:ea typeface="Lucida Sans Unicode" pitchFamily="34" charset="0"/>
                <a:cs typeface="Lucida Sans Unicode" pitchFamily="34" charset="0"/>
              </a:defRPr>
            </a:lvl4pPr>
            <a:lvl5pPr eaLnBrk="0">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Lucida Sans Unicode" pitchFamily="34" charset="0"/>
                <a:cs typeface="Lucida Sans Unicode" pitchFamily="34" charset="0"/>
              </a:defRPr>
            </a:lvl9pPr>
          </a:lstStyle>
          <a:p>
            <a:pPr marL="0" lvl="1" indent="0" eaLnBrk="1"/>
            <a:r>
              <a:rPr lang="fr-FR" altLang="fr-FR" sz="1600" i="1" dirty="0">
                <a:latin typeface="+mn-lt"/>
              </a:rPr>
              <a:t>Avantages </a:t>
            </a:r>
            <a:r>
              <a:rPr lang="fr-FR" altLang="fr-FR" sz="1600" i="1" dirty="0" smtClean="0">
                <a:latin typeface="+mn-lt"/>
              </a:rPr>
              <a:t>:</a:t>
            </a:r>
            <a:r>
              <a:rPr lang="fr-FR" altLang="fr-FR" sz="1600" dirty="0">
                <a:latin typeface="+mn-lt"/>
              </a:rPr>
              <a:t> </a:t>
            </a:r>
            <a:r>
              <a:rPr lang="fr-FR" altLang="fr-FR" sz="1600" dirty="0" smtClean="0">
                <a:latin typeface="+mn-lt"/>
              </a:rPr>
              <a:t>- </a:t>
            </a:r>
            <a:r>
              <a:rPr lang="fr-FR" altLang="fr-FR" sz="1600" dirty="0">
                <a:latin typeface="+mn-lt"/>
              </a:rPr>
              <a:t>diagnoses à l'espèce chez les anisoptères (sauf cas </a:t>
            </a:r>
            <a:r>
              <a:rPr lang="fr-FR" altLang="fr-FR" sz="1600" dirty="0" smtClean="0">
                <a:latin typeface="+mn-lt"/>
              </a:rPr>
              <a:t>particulier ne </a:t>
            </a:r>
            <a:r>
              <a:rPr lang="fr-FR" altLang="fr-FR" sz="1600" dirty="0">
                <a:latin typeface="+mn-lt"/>
              </a:rPr>
              <a:t>concernant pas des </a:t>
            </a:r>
            <a:r>
              <a:rPr lang="fr-FR" altLang="fr-FR" sz="1600" dirty="0" smtClean="0">
                <a:latin typeface="+mn-lt"/>
              </a:rPr>
              <a:t>		    taxons de </a:t>
            </a:r>
            <a:r>
              <a:rPr lang="fr-FR" altLang="fr-FR" sz="1600" dirty="0">
                <a:latin typeface="+mn-lt"/>
              </a:rPr>
              <a:t>rivières</a:t>
            </a:r>
            <a:r>
              <a:rPr lang="fr-FR" altLang="fr-FR" sz="1600" dirty="0" smtClean="0">
                <a:latin typeface="+mn-lt"/>
              </a:rPr>
              <a:t>)</a:t>
            </a:r>
          </a:p>
          <a:p>
            <a:pPr marL="0" lvl="1" indent="0" eaLnBrk="1"/>
            <a:r>
              <a:rPr lang="fr-FR" altLang="fr-FR" sz="1600" dirty="0">
                <a:latin typeface="+mn-lt"/>
              </a:rPr>
              <a:t>	</a:t>
            </a:r>
            <a:r>
              <a:rPr lang="fr-FR" altLang="fr-FR" sz="1600" dirty="0" smtClean="0">
                <a:latin typeface="+mn-lt"/>
              </a:rPr>
              <a:t> - </a:t>
            </a:r>
            <a:r>
              <a:rPr lang="fr-FR" altLang="fr-FR" sz="1600" dirty="0">
                <a:latin typeface="+mn-lt"/>
              </a:rPr>
              <a:t>autochtonie des espèces concernées attestée en des localités </a:t>
            </a:r>
            <a:r>
              <a:rPr lang="fr-FR" altLang="fr-FR" sz="1600" dirty="0" smtClean="0">
                <a:latin typeface="+mn-lt"/>
              </a:rPr>
              <a:t>précises </a:t>
            </a:r>
            <a:r>
              <a:rPr lang="fr-FR" altLang="fr-FR" sz="1600" dirty="0">
                <a:latin typeface="+mn-lt"/>
              </a:rPr>
              <a:t>(et dans un </a:t>
            </a:r>
            <a:r>
              <a:rPr lang="fr-FR" altLang="fr-FR" sz="1600" dirty="0" smtClean="0">
                <a:latin typeface="+mn-lt"/>
              </a:rPr>
              <a:t>	      	    contexte écologique </a:t>
            </a:r>
            <a:r>
              <a:rPr lang="fr-FR" altLang="fr-FR" sz="1600" dirty="0">
                <a:latin typeface="+mn-lt"/>
              </a:rPr>
              <a:t>précis</a:t>
            </a:r>
            <a:r>
              <a:rPr lang="fr-FR" altLang="fr-FR" sz="1600" dirty="0" smtClean="0">
                <a:latin typeface="+mn-lt"/>
              </a:rPr>
              <a:t>)</a:t>
            </a:r>
          </a:p>
          <a:p>
            <a:pPr marL="0" lvl="1" indent="0" eaLnBrk="1"/>
            <a:r>
              <a:rPr lang="fr-FR" altLang="fr-FR" sz="1600" dirty="0">
                <a:latin typeface="+mn-lt"/>
              </a:rPr>
              <a:t>	</a:t>
            </a:r>
            <a:r>
              <a:rPr lang="fr-FR" altLang="fr-FR" sz="1600" dirty="0" smtClean="0">
                <a:latin typeface="+mn-lt"/>
              </a:rPr>
              <a:t> - </a:t>
            </a:r>
            <a:r>
              <a:rPr lang="fr-FR" altLang="fr-FR" sz="1600" dirty="0">
                <a:latin typeface="+mn-lt"/>
              </a:rPr>
              <a:t>méthode peu </a:t>
            </a:r>
            <a:r>
              <a:rPr lang="fr-FR" altLang="fr-FR" sz="1600" dirty="0" smtClean="0">
                <a:latin typeface="+mn-lt"/>
              </a:rPr>
              <a:t>intrusive</a:t>
            </a:r>
          </a:p>
          <a:p>
            <a:pPr marL="0" lvl="1" indent="0" eaLnBrk="1"/>
            <a:r>
              <a:rPr lang="fr-FR" altLang="fr-FR" sz="1600" dirty="0">
                <a:latin typeface="+mn-lt"/>
              </a:rPr>
              <a:t>	</a:t>
            </a:r>
            <a:r>
              <a:rPr lang="fr-FR" altLang="fr-FR" sz="1600" dirty="0" smtClean="0">
                <a:latin typeface="+mn-lt"/>
              </a:rPr>
              <a:t> - </a:t>
            </a:r>
            <a:r>
              <a:rPr lang="fr-FR" altLang="fr-FR" sz="1600" dirty="0">
                <a:latin typeface="+mn-lt"/>
              </a:rPr>
              <a:t>facilité d'approche quantitative (effectifs, fréquences, densité…)</a:t>
            </a:r>
          </a:p>
        </p:txBody>
      </p:sp>
    </p:spTree>
    <p:extLst>
      <p:ext uri="{BB962C8B-B14F-4D97-AF65-F5344CB8AC3E}">
        <p14:creationId xmlns:p14="http://schemas.microsoft.com/office/powerpoint/2010/main" val="20852604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46768" y="1012086"/>
            <a:ext cx="7225632" cy="4247317"/>
          </a:xfrm>
          <a:prstGeom prst="rect">
            <a:avLst/>
          </a:prstGeom>
          <a:noFill/>
        </p:spPr>
        <p:txBody>
          <a:bodyPr wrap="none" rtlCol="0">
            <a:spAutoFit/>
          </a:bodyPr>
          <a:lstStyle/>
          <a:p>
            <a:pPr>
              <a:buFont typeface="Wingdings" pitchFamily="2" charset="2"/>
              <a:buChar char="§"/>
            </a:pPr>
            <a:r>
              <a:rPr lang="fr-FR" dirty="0" smtClean="0"/>
              <a:t> </a:t>
            </a:r>
            <a:r>
              <a:rPr lang="fr-FR" b="1" dirty="0"/>
              <a:t>DHFF</a:t>
            </a:r>
            <a:r>
              <a:rPr lang="fr-FR" dirty="0"/>
              <a:t> : transmission des résultats de l’évaluation de l’état de </a:t>
            </a:r>
            <a:r>
              <a:rPr lang="fr-FR" dirty="0" smtClean="0"/>
              <a:t>conservation</a:t>
            </a:r>
            <a:endParaRPr lang="fr-FR" dirty="0"/>
          </a:p>
          <a:p>
            <a:endParaRPr lang="fr-FR" dirty="0"/>
          </a:p>
          <a:p>
            <a:pPr>
              <a:buFont typeface="Wingdings" pitchFamily="2" charset="2"/>
              <a:buChar char="§"/>
            </a:pPr>
            <a:r>
              <a:rPr lang="fr-FR" dirty="0"/>
              <a:t> </a:t>
            </a:r>
            <a:r>
              <a:rPr lang="fr-FR" b="1" dirty="0"/>
              <a:t>Liste rouge nationale </a:t>
            </a:r>
            <a:r>
              <a:rPr lang="fr-FR" dirty="0"/>
              <a:t>des Odonates de France métropolitaine (en cours)</a:t>
            </a:r>
          </a:p>
          <a:p>
            <a:endParaRPr lang="fr-FR" dirty="0"/>
          </a:p>
          <a:p>
            <a:endParaRPr lang="fr-FR" dirty="0"/>
          </a:p>
          <a:p>
            <a:endParaRPr lang="fr-FR" dirty="0"/>
          </a:p>
          <a:p>
            <a:endParaRPr lang="fr-FR" dirty="0"/>
          </a:p>
          <a:p>
            <a:endParaRPr lang="fr-FR" dirty="0"/>
          </a:p>
          <a:p>
            <a:endParaRPr lang="fr-FR" dirty="0"/>
          </a:p>
          <a:p>
            <a:pPr>
              <a:buFont typeface="Wingdings" pitchFamily="2" charset="2"/>
              <a:buChar char="§"/>
            </a:pPr>
            <a:r>
              <a:rPr lang="fr-FR" dirty="0"/>
              <a:t> Poursuite du développement du </a:t>
            </a:r>
            <a:r>
              <a:rPr lang="fr-FR" b="1" dirty="0" err="1"/>
              <a:t>Steli</a:t>
            </a:r>
            <a:r>
              <a:rPr lang="fr-FR" dirty="0"/>
              <a:t> à l’échelle nationale</a:t>
            </a:r>
          </a:p>
          <a:p>
            <a:pPr>
              <a:buFont typeface="Wingdings" pitchFamily="2" charset="2"/>
              <a:buChar char="§"/>
            </a:pPr>
            <a:endParaRPr lang="fr-FR" dirty="0"/>
          </a:p>
          <a:p>
            <a:pPr>
              <a:buFont typeface="Wingdings" pitchFamily="2" charset="2"/>
              <a:buChar char="§"/>
            </a:pPr>
            <a:r>
              <a:rPr lang="fr-FR" dirty="0"/>
              <a:t> </a:t>
            </a:r>
            <a:r>
              <a:rPr lang="fr-FR" b="1" dirty="0"/>
              <a:t>Ressources bibliographiques </a:t>
            </a:r>
            <a:r>
              <a:rPr lang="fr-FR" dirty="0"/>
              <a:t>en ligne : + de 150 articles </a:t>
            </a:r>
            <a:r>
              <a:rPr lang="fr-FR" dirty="0" smtClean="0"/>
              <a:t>!</a:t>
            </a:r>
          </a:p>
          <a:p>
            <a:r>
              <a:rPr lang="fr-FR" dirty="0">
                <a:hlinkClick r:id="rId2"/>
              </a:rPr>
              <a:t>odonates.pnaopie.fr/ressources/bibliographie/</a:t>
            </a:r>
            <a:endParaRPr lang="fr-FR" dirty="0"/>
          </a:p>
          <a:p>
            <a:endParaRPr lang="fr-FR" dirty="0" smtClean="0"/>
          </a:p>
          <a:p>
            <a:pPr>
              <a:buFont typeface="Wingdings" pitchFamily="2" charset="2"/>
              <a:buChar char="§"/>
            </a:pPr>
            <a:r>
              <a:rPr lang="fr-FR" dirty="0"/>
              <a:t> </a:t>
            </a:r>
            <a:r>
              <a:rPr lang="fr-FR" dirty="0" smtClean="0"/>
              <a:t>Parution </a:t>
            </a:r>
            <a:r>
              <a:rPr lang="fr-FR" dirty="0"/>
              <a:t>de la </a:t>
            </a:r>
            <a:r>
              <a:rPr lang="fr-FR" b="1" dirty="0"/>
              <a:t>plaquette de synthèse </a:t>
            </a:r>
            <a:r>
              <a:rPr lang="fr-FR" dirty="0"/>
              <a:t>du PNA </a:t>
            </a:r>
            <a:r>
              <a:rPr lang="fr-FR" dirty="0" smtClean="0"/>
              <a:t>Odonates</a:t>
            </a:r>
          </a:p>
        </p:txBody>
      </p:sp>
      <p:sp>
        <p:nvSpPr>
          <p:cNvPr id="3" name="ZoneTexte 2"/>
          <p:cNvSpPr txBox="1"/>
          <p:nvPr/>
        </p:nvSpPr>
        <p:spPr>
          <a:xfrm>
            <a:off x="1259632" y="370555"/>
            <a:ext cx="6912768" cy="369332"/>
          </a:xfrm>
          <a:prstGeom prst="rect">
            <a:avLst/>
          </a:prstGeom>
          <a:solidFill>
            <a:schemeClr val="accent6">
              <a:lumMod val="40000"/>
              <a:lumOff val="60000"/>
              <a:alpha val="56000"/>
            </a:schemeClr>
          </a:solidFill>
          <a:ln w="19050">
            <a:solidFill>
              <a:srgbClr val="FFC000"/>
            </a:solidFill>
          </a:ln>
        </p:spPr>
        <p:txBody>
          <a:bodyPr wrap="square" rtlCol="0">
            <a:spAutoFit/>
          </a:bodyPr>
          <a:lstStyle/>
          <a:p>
            <a:pPr algn="ctr"/>
            <a:r>
              <a:rPr lang="fr-FR" b="1" dirty="0" smtClean="0"/>
              <a:t>En bref : le point sur la mise en œuvre du PNA Odonates</a:t>
            </a:r>
            <a:endParaRPr lang="fr-FR" b="1" dirty="0"/>
          </a:p>
        </p:txBody>
      </p:sp>
      <p:pic>
        <p:nvPicPr>
          <p:cNvPr id="4" name="Picture 6" descr="C:\Users\Raphaelle\Documents\Logos_silhouette_bandeau PNA\ischn.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56376" y="188640"/>
            <a:ext cx="1008112" cy="1008112"/>
          </a:xfrm>
          <a:prstGeom prst="rect">
            <a:avLst/>
          </a:prstGeom>
          <a:noFill/>
        </p:spPr>
      </p:pic>
      <p:pic>
        <p:nvPicPr>
          <p:cNvPr id="9" name="Picture 2" descr="Z:\Mes Documents\6 - Listes Rouges\Odonates\Appel à contribution.png"/>
          <p:cNvPicPr>
            <a:picLocks noChangeAspect="1" noChangeArrowheads="1"/>
          </p:cNvPicPr>
          <p:nvPr/>
        </p:nvPicPr>
        <p:blipFill>
          <a:blip r:embed="rId4" cstate="print"/>
          <a:srcRect/>
          <a:stretch>
            <a:fillRect/>
          </a:stretch>
        </p:blipFill>
        <p:spPr bwMode="auto">
          <a:xfrm>
            <a:off x="1619672" y="1988840"/>
            <a:ext cx="2664295" cy="1443761"/>
          </a:xfrm>
          <a:prstGeom prst="rect">
            <a:avLst/>
          </a:prstGeom>
          <a:noFill/>
        </p:spPr>
      </p:pic>
      <p:sp>
        <p:nvSpPr>
          <p:cNvPr id="10" name="ZoneTexte 9"/>
          <p:cNvSpPr txBox="1"/>
          <p:nvPr/>
        </p:nvSpPr>
        <p:spPr>
          <a:xfrm>
            <a:off x="4609302" y="2387554"/>
            <a:ext cx="3161443" cy="646331"/>
          </a:xfrm>
          <a:prstGeom prst="rect">
            <a:avLst/>
          </a:prstGeom>
          <a:noFill/>
          <a:ln w="19050">
            <a:noFill/>
          </a:ln>
        </p:spPr>
        <p:txBody>
          <a:bodyPr wrap="none" rtlCol="0">
            <a:spAutoFit/>
          </a:bodyPr>
          <a:lstStyle/>
          <a:p>
            <a:r>
              <a:rPr lang="fr-FR" b="1" dirty="0" smtClean="0"/>
              <a:t>270 000 données transmises,</a:t>
            </a:r>
          </a:p>
          <a:p>
            <a:r>
              <a:rPr lang="fr-FR" b="1" dirty="0" smtClean="0"/>
              <a:t>600 000 données dans la base !</a:t>
            </a:r>
          </a:p>
        </p:txBody>
      </p:sp>
      <p:pic>
        <p:nvPicPr>
          <p:cNvPr id="7" name="Picture 4" descr="http://odonates.pnaopie.fr/wp-content/uploads/2013/04/Image_plaquette.png"/>
          <p:cNvPicPr>
            <a:picLocks noChangeAspect="1"/>
          </p:cNvPicPr>
          <p:nvPr/>
        </p:nvPicPr>
        <p:blipFill>
          <a:blip r:embed="rId5"/>
          <a:srcRect/>
          <a:stretch>
            <a:fillRect/>
          </a:stretch>
        </p:blipFill>
        <p:spPr>
          <a:xfrm rot="660501">
            <a:off x="6865032" y="4338005"/>
            <a:ext cx="1417390" cy="2001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3808" y="5259403"/>
            <a:ext cx="2619761" cy="1607545"/>
          </a:xfrm>
          <a:prstGeom prst="rect">
            <a:avLst/>
          </a:prstGeom>
        </p:spPr>
      </p:pic>
    </p:spTree>
    <p:extLst>
      <p:ext uri="{BB962C8B-B14F-4D97-AF65-F5344CB8AC3E}">
        <p14:creationId xmlns:p14="http://schemas.microsoft.com/office/powerpoint/2010/main" val="441348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95288" y="404813"/>
            <a:ext cx="8424862"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Arial" charset="0"/>
                <a:ea typeface="Lucida Sans Unicode" pitchFamily="34" charset="0"/>
                <a:cs typeface="Lucida Sans Unicode" pitchFamily="34" charset="0"/>
              </a:defRPr>
            </a:lvl9pPr>
          </a:lstStyle>
          <a:p>
            <a:pPr algn="ctr" eaLnBrk="1">
              <a:spcBef>
                <a:spcPts val="600"/>
              </a:spcBef>
              <a:defRPr/>
            </a:pPr>
            <a:r>
              <a:rPr lang="fr-FR" altLang="fr-FR" sz="1700" b="1" dirty="0" smtClean="0"/>
              <a:t>Programme d’études des anisoptères des cours d’eau des Pays de la Loire :</a:t>
            </a:r>
          </a:p>
          <a:p>
            <a:pPr algn="ctr" eaLnBrk="1">
              <a:spcBef>
                <a:spcPts val="600"/>
              </a:spcBef>
              <a:defRPr/>
            </a:pPr>
            <a:r>
              <a:rPr lang="fr-FR" sz="2000" b="1" i="1" kern="0" dirty="0" smtClean="0"/>
              <a:t>Méthodologie globale</a:t>
            </a:r>
          </a:p>
        </p:txBody>
      </p:sp>
      <p:sp>
        <p:nvSpPr>
          <p:cNvPr id="11267" name="Line 4"/>
          <p:cNvSpPr>
            <a:spLocks noChangeShapeType="1"/>
          </p:cNvSpPr>
          <p:nvPr/>
        </p:nvSpPr>
        <p:spPr bwMode="auto">
          <a:xfrm>
            <a:off x="36513" y="1195388"/>
            <a:ext cx="9144000" cy="1587"/>
          </a:xfrm>
          <a:prstGeom prst="line">
            <a:avLst/>
          </a:prstGeom>
          <a:noFill/>
          <a:ln w="9360">
            <a:solidFill>
              <a:srgbClr val="4A7E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 name="Rectangle 5"/>
          <p:cNvSpPr>
            <a:spLocks noChangeArrowheads="1"/>
          </p:cNvSpPr>
          <p:nvPr/>
        </p:nvSpPr>
        <p:spPr bwMode="auto">
          <a:xfrm>
            <a:off x="323850" y="1341438"/>
            <a:ext cx="8569325"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a:defRPr>
                <a:solidFill>
                  <a:schemeClr val="tx1"/>
                </a:solidFill>
                <a:latin typeface="Arial" charset="0"/>
                <a:ea typeface="Lucida Sans Unicode" pitchFamily="34" charset="0"/>
                <a:cs typeface="Lucida Sans Unicode" pitchFamily="34" charset="0"/>
              </a:defRPr>
            </a:lvl1pPr>
            <a:lvl2pPr eaLnBrk="0">
              <a:defRPr>
                <a:solidFill>
                  <a:schemeClr val="tx1"/>
                </a:solidFill>
                <a:latin typeface="Arial" charset="0"/>
                <a:ea typeface="Lucida Sans Unicode" pitchFamily="34" charset="0"/>
                <a:cs typeface="Lucida Sans Unicode" pitchFamily="34" charset="0"/>
              </a:defRPr>
            </a:lvl2pPr>
            <a:lvl3pPr eaLnBrk="0">
              <a:defRPr>
                <a:solidFill>
                  <a:schemeClr val="tx1"/>
                </a:solidFill>
                <a:latin typeface="Arial" charset="0"/>
                <a:ea typeface="Lucida Sans Unicode" pitchFamily="34" charset="0"/>
                <a:cs typeface="Lucida Sans Unicode" pitchFamily="34" charset="0"/>
              </a:defRPr>
            </a:lvl3pPr>
            <a:lvl4pPr eaLnBrk="0">
              <a:defRPr>
                <a:solidFill>
                  <a:schemeClr val="tx1"/>
                </a:solidFill>
                <a:latin typeface="Arial" charset="0"/>
                <a:ea typeface="Lucida Sans Unicode" pitchFamily="34" charset="0"/>
                <a:cs typeface="Lucida Sans Unicode" pitchFamily="34" charset="0"/>
              </a:defRPr>
            </a:lvl4pPr>
            <a:lvl5pPr eaLnBrk="0">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Lucida Sans Unicode" pitchFamily="34" charset="0"/>
                <a:cs typeface="Lucida Sans Unicode" pitchFamily="34" charset="0"/>
              </a:defRPr>
            </a:lvl9pPr>
          </a:lstStyle>
          <a:p>
            <a:pPr eaLnBrk="1" hangingPunct="1">
              <a:lnSpc>
                <a:spcPct val="100000"/>
              </a:lnSpc>
              <a:spcBef>
                <a:spcPts val="1800"/>
              </a:spcBef>
              <a:buFont typeface="Arial" charset="0"/>
              <a:buChar char="•"/>
            </a:pPr>
            <a:r>
              <a:rPr lang="fr-FR" altLang="fr-FR" b="1" dirty="0">
                <a:solidFill>
                  <a:srgbClr val="000000"/>
                </a:solidFill>
                <a:latin typeface="Calibri" charset="0"/>
              </a:rPr>
              <a:t>Recherche et collecte </a:t>
            </a:r>
            <a:r>
              <a:rPr lang="fr-FR" altLang="fr-FR" dirty="0">
                <a:solidFill>
                  <a:srgbClr val="000000"/>
                </a:solidFill>
                <a:latin typeface="Calibri" charset="0"/>
              </a:rPr>
              <a:t>la plus exhaustive possible </a:t>
            </a:r>
            <a:r>
              <a:rPr lang="fr-FR" altLang="fr-FR" b="1" dirty="0">
                <a:solidFill>
                  <a:srgbClr val="000000"/>
                </a:solidFill>
                <a:latin typeface="Calibri" charset="0"/>
              </a:rPr>
              <a:t>des exuvies </a:t>
            </a:r>
            <a:r>
              <a:rPr lang="fr-FR" altLang="fr-FR" dirty="0">
                <a:solidFill>
                  <a:srgbClr val="000000"/>
                </a:solidFill>
                <a:latin typeface="Calibri" charset="0"/>
              </a:rPr>
              <a:t>(2 visites successives sur chaque tronçon de rivière) et, en parallèle, </a:t>
            </a:r>
            <a:r>
              <a:rPr lang="fr-FR" altLang="fr-FR" b="1" dirty="0">
                <a:solidFill>
                  <a:srgbClr val="000000"/>
                </a:solidFill>
                <a:latin typeface="Calibri" charset="0"/>
              </a:rPr>
              <a:t>appréciation de variables </a:t>
            </a:r>
            <a:r>
              <a:rPr lang="fr-FR" altLang="fr-FR" b="1" dirty="0" smtClean="0">
                <a:solidFill>
                  <a:srgbClr val="000000"/>
                </a:solidFill>
                <a:latin typeface="Calibri" charset="0"/>
              </a:rPr>
              <a:t>environnementales </a:t>
            </a:r>
            <a:r>
              <a:rPr lang="fr-FR" altLang="fr-FR" dirty="0" smtClean="0">
                <a:solidFill>
                  <a:srgbClr val="000000"/>
                </a:solidFill>
                <a:latin typeface="Calibri" charset="0"/>
              </a:rPr>
              <a:t>(berge, ripisylve, végétation, …).</a:t>
            </a:r>
            <a:endParaRPr lang="fr-FR" altLang="fr-FR" dirty="0">
              <a:solidFill>
                <a:srgbClr val="000000"/>
              </a:solidFill>
              <a:latin typeface="Calibri" charset="0"/>
            </a:endParaRPr>
          </a:p>
          <a:p>
            <a:pPr eaLnBrk="1" hangingPunct="1">
              <a:lnSpc>
                <a:spcPct val="100000"/>
              </a:lnSpc>
              <a:spcBef>
                <a:spcPts val="1800"/>
              </a:spcBef>
              <a:buFont typeface="Arial" charset="0"/>
              <a:buChar char="•"/>
            </a:pPr>
            <a:r>
              <a:rPr lang="fr-FR" altLang="fr-FR" b="1" dirty="0">
                <a:solidFill>
                  <a:srgbClr val="000000"/>
                </a:solidFill>
                <a:latin typeface="Calibri" charset="0"/>
              </a:rPr>
              <a:t>Parcours des berges à partir de la rivière, en </a:t>
            </a:r>
            <a:r>
              <a:rPr lang="fr-FR" altLang="fr-FR" b="1" dirty="0" smtClean="0">
                <a:solidFill>
                  <a:srgbClr val="000000"/>
                </a:solidFill>
                <a:latin typeface="Calibri" charset="0"/>
              </a:rPr>
              <a:t>canoë</a:t>
            </a:r>
            <a:endParaRPr lang="fr-FR" altLang="fr-FR" dirty="0">
              <a:solidFill>
                <a:srgbClr val="000000"/>
              </a:solidFill>
              <a:latin typeface="Calibri" charset="0"/>
            </a:endParaRPr>
          </a:p>
          <a:p>
            <a:pPr eaLnBrk="1" hangingPunct="1">
              <a:lnSpc>
                <a:spcPct val="100000"/>
              </a:lnSpc>
              <a:spcBef>
                <a:spcPts val="1800"/>
              </a:spcBef>
              <a:buFont typeface="Arial" charset="0"/>
              <a:buChar char="•"/>
            </a:pPr>
            <a:r>
              <a:rPr lang="fr-FR" altLang="fr-FR" dirty="0">
                <a:solidFill>
                  <a:srgbClr val="000000"/>
                </a:solidFill>
                <a:latin typeface="Calibri" charset="0"/>
              </a:rPr>
              <a:t>En binôme : pour chaque tronçon, </a:t>
            </a:r>
            <a:r>
              <a:rPr lang="fr-FR" altLang="fr-FR" b="1" dirty="0">
                <a:solidFill>
                  <a:srgbClr val="000000"/>
                </a:solidFill>
                <a:latin typeface="Calibri" charset="0"/>
              </a:rPr>
              <a:t>au moins 4 équipages de 2 naturalistes </a:t>
            </a:r>
            <a:r>
              <a:rPr lang="fr-FR" altLang="fr-FR" dirty="0">
                <a:solidFill>
                  <a:srgbClr val="000000"/>
                </a:solidFill>
                <a:latin typeface="Calibri" charset="0"/>
              </a:rPr>
              <a:t>opérant de concert sur des sections différentes</a:t>
            </a:r>
          </a:p>
          <a:p>
            <a:pPr eaLnBrk="1" hangingPunct="1">
              <a:lnSpc>
                <a:spcPct val="100000"/>
              </a:lnSpc>
              <a:spcBef>
                <a:spcPts val="1800"/>
              </a:spcBef>
              <a:buFont typeface="Arial" charset="0"/>
              <a:buChar char="•"/>
            </a:pPr>
            <a:r>
              <a:rPr lang="fr-FR" altLang="fr-FR" b="1" dirty="0">
                <a:solidFill>
                  <a:srgbClr val="000000"/>
                </a:solidFill>
                <a:latin typeface="Calibri" charset="0"/>
              </a:rPr>
              <a:t>Effort d'échantillonnage minimal : 48 jours-personne par étude </a:t>
            </a:r>
            <a:r>
              <a:rPr lang="fr-FR" altLang="fr-FR" dirty="0">
                <a:solidFill>
                  <a:srgbClr val="000000"/>
                </a:solidFill>
                <a:latin typeface="Calibri" charset="0"/>
              </a:rPr>
              <a:t>(192 pour l'ensemble du programme)</a:t>
            </a:r>
          </a:p>
        </p:txBody>
      </p:sp>
    </p:spTree>
    <p:extLst>
      <p:ext uri="{BB962C8B-B14F-4D97-AF65-F5344CB8AC3E}">
        <p14:creationId xmlns:p14="http://schemas.microsoft.com/office/powerpoint/2010/main" val="2335721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599215" y="739887"/>
            <a:ext cx="6840758" cy="5700633"/>
            <a:chOff x="1295637" y="739887"/>
            <a:chExt cx="6840758" cy="5700633"/>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637" y="739887"/>
              <a:ext cx="6840758" cy="5700633"/>
            </a:xfrm>
            <a:prstGeom prst="rect">
              <a:avLst/>
            </a:prstGeom>
          </p:spPr>
        </p:pic>
        <p:sp>
          <p:nvSpPr>
            <p:cNvPr id="16" name="ZoneTexte 15"/>
            <p:cNvSpPr txBox="1"/>
            <p:nvPr/>
          </p:nvSpPr>
          <p:spPr>
            <a:xfrm>
              <a:off x="3674056" y="3108408"/>
              <a:ext cx="1526059" cy="369332"/>
            </a:xfrm>
            <a:prstGeom prst="rect">
              <a:avLst/>
            </a:prstGeom>
            <a:noFill/>
          </p:spPr>
          <p:txBody>
            <a:bodyPr wrap="none" rtlCol="0">
              <a:spAutoFit/>
            </a:bodyPr>
            <a:lstStyle/>
            <a:p>
              <a:r>
                <a:rPr lang="fr-FR" dirty="0" smtClean="0"/>
                <a:t>Bassin ligérien</a:t>
              </a:r>
              <a:endParaRPr lang="fr-FR" dirty="0"/>
            </a:p>
          </p:txBody>
        </p:sp>
      </p:grpSp>
      <p:sp>
        <p:nvSpPr>
          <p:cNvPr id="3" name="ZoneTexte 2"/>
          <p:cNvSpPr txBox="1"/>
          <p:nvPr/>
        </p:nvSpPr>
        <p:spPr>
          <a:xfrm>
            <a:off x="1259632" y="370555"/>
            <a:ext cx="6912768" cy="369332"/>
          </a:xfrm>
          <a:prstGeom prst="rect">
            <a:avLst/>
          </a:prstGeom>
          <a:solidFill>
            <a:schemeClr val="accent6">
              <a:lumMod val="40000"/>
              <a:lumOff val="60000"/>
              <a:alpha val="56000"/>
            </a:schemeClr>
          </a:solidFill>
          <a:ln w="19050">
            <a:solidFill>
              <a:srgbClr val="FFC000"/>
            </a:solidFill>
          </a:ln>
        </p:spPr>
        <p:txBody>
          <a:bodyPr wrap="square" rtlCol="0">
            <a:spAutoFit/>
          </a:bodyPr>
          <a:lstStyle/>
          <a:p>
            <a:pPr algn="ctr"/>
            <a:r>
              <a:rPr lang="fr-FR" b="1" dirty="0" smtClean="0">
                <a:solidFill>
                  <a:prstClr val="black"/>
                </a:solidFill>
              </a:rPr>
              <a:t>Réunions interrégionales</a:t>
            </a:r>
            <a:endParaRPr lang="fr-FR" b="1" dirty="0">
              <a:solidFill>
                <a:prstClr val="black"/>
              </a:solidFill>
            </a:endParaRPr>
          </a:p>
        </p:txBody>
      </p:sp>
      <p:sp>
        <p:nvSpPr>
          <p:cNvPr id="4" name="ZoneTexte 3"/>
          <p:cNvSpPr txBox="1"/>
          <p:nvPr/>
        </p:nvSpPr>
        <p:spPr>
          <a:xfrm>
            <a:off x="2218665" y="6363273"/>
            <a:ext cx="4994701" cy="369332"/>
          </a:xfrm>
          <a:prstGeom prst="rect">
            <a:avLst/>
          </a:prstGeom>
          <a:noFill/>
        </p:spPr>
        <p:txBody>
          <a:bodyPr wrap="none" rtlCol="0">
            <a:spAutoFit/>
          </a:bodyPr>
          <a:lstStyle/>
          <a:p>
            <a:r>
              <a:rPr lang="fr-FR" dirty="0" smtClean="0">
                <a:sym typeface="Wingdings" panose="05000000000000000000" pitchFamily="2" charset="2"/>
              </a:rPr>
              <a:t> </a:t>
            </a:r>
            <a:r>
              <a:rPr lang="fr-FR" b="1" dirty="0" smtClean="0"/>
              <a:t>Actions cohérentes à l’échelle du bassin versant</a:t>
            </a:r>
            <a:endParaRPr lang="fr-FR" b="1" dirty="0"/>
          </a:p>
        </p:txBody>
      </p:sp>
      <p:cxnSp>
        <p:nvCxnSpPr>
          <p:cNvPr id="8" name="Connecteur droit avec flèche 7"/>
          <p:cNvCxnSpPr/>
          <p:nvPr/>
        </p:nvCxnSpPr>
        <p:spPr>
          <a:xfrm flipH="1">
            <a:off x="1926771" y="3354654"/>
            <a:ext cx="600577" cy="2195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555691" y="3575526"/>
            <a:ext cx="2046907" cy="646331"/>
          </a:xfrm>
          <a:prstGeom prst="rect">
            <a:avLst/>
          </a:prstGeom>
          <a:noFill/>
        </p:spPr>
        <p:txBody>
          <a:bodyPr wrap="none" rtlCol="0">
            <a:spAutoFit/>
          </a:bodyPr>
          <a:lstStyle/>
          <a:p>
            <a:pPr algn="ctr"/>
            <a:r>
              <a:rPr lang="fr-FR" dirty="0" smtClean="0"/>
              <a:t>Centré sur </a:t>
            </a:r>
            <a:r>
              <a:rPr lang="fr-FR" i="1" dirty="0" smtClean="0"/>
              <a:t>O. </a:t>
            </a:r>
            <a:r>
              <a:rPr lang="fr-FR" i="1" dirty="0" err="1" smtClean="0"/>
              <a:t>cecilia</a:t>
            </a:r>
            <a:endParaRPr lang="fr-FR" i="1" dirty="0"/>
          </a:p>
          <a:p>
            <a:pPr algn="ctr"/>
            <a:r>
              <a:rPr lang="fr-FR" dirty="0" smtClean="0"/>
              <a:t>et </a:t>
            </a:r>
            <a:r>
              <a:rPr lang="fr-FR" i="1" dirty="0" smtClean="0"/>
              <a:t>G. </a:t>
            </a:r>
            <a:r>
              <a:rPr lang="fr-FR" i="1" dirty="0" err="1" smtClean="0"/>
              <a:t>flavipes</a:t>
            </a:r>
            <a:endParaRPr lang="fr-FR" i="1" dirty="0"/>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929" y="4326021"/>
            <a:ext cx="1190893" cy="714334"/>
          </a:xfrm>
          <a:prstGeom prst="rect">
            <a:avLst/>
          </a:prstGeom>
        </p:spPr>
      </p:pic>
      <p:pic>
        <p:nvPicPr>
          <p:cNvPr id="1026" name="Picture 2" descr="Logo_CEN_la_fede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96" y="5144519"/>
            <a:ext cx="1641684" cy="51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3838" y="4482708"/>
            <a:ext cx="1359970" cy="49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7118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8719</TotalTime>
  <Words>4171</Words>
  <Application>Microsoft Office PowerPoint</Application>
  <PresentationFormat>Affichage à l'écran (4:3)</PresentationFormat>
  <Paragraphs>808</Paragraphs>
  <Slides>80</Slides>
  <Notes>7</Notes>
  <HiddenSlides>0</HiddenSlides>
  <MMClips>0</MMClips>
  <ScaleCrop>false</ScaleCrop>
  <HeadingPairs>
    <vt:vector size="4" baseType="variant">
      <vt:variant>
        <vt:lpstr>Thème</vt:lpstr>
      </vt:variant>
      <vt:variant>
        <vt:i4>3</vt:i4>
      </vt:variant>
      <vt:variant>
        <vt:lpstr>Titres des diapositives</vt:lpstr>
      </vt:variant>
      <vt:variant>
        <vt:i4>80</vt:i4>
      </vt:variant>
    </vt:vector>
  </HeadingPairs>
  <TitlesOfParts>
    <vt:vector size="83" baseType="lpstr">
      <vt:lpstr>Thème Office</vt:lpstr>
      <vt:lpstr>2_Thème Office</vt:lpstr>
      <vt:lpstr>4_Thème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Démarche d'élaboration de la déclinaison régionale</vt:lpstr>
      <vt:lpstr>Présentation PowerPoint</vt:lpstr>
      <vt:lpstr>Démarche d'élaboration de la déclinaison régionale</vt:lpstr>
      <vt:lpstr>Démarche d'élaboration de la déclinaison régionale</vt:lpstr>
      <vt:lpstr>Démarche d'élaboration de la déclinaison régionale</vt:lpstr>
      <vt:lpstr>Les fiches-espèce</vt:lpstr>
      <vt:lpstr>Exemple de fiche : Le Gomphe de Graslin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Synthèse des autres informations</vt:lpstr>
      <vt:lpstr>Présentation PowerPoint</vt:lpstr>
      <vt:lpstr>Présentation PowerPoint</vt:lpstr>
      <vt:lpstr>Plan d'actions</vt:lpstr>
      <vt:lpstr>Plan d'actions</vt:lpstr>
      <vt:lpstr>Amélioration des connaissances</vt:lpstr>
      <vt:lpstr>Amélioration des connaissances</vt:lpstr>
      <vt:lpstr>Amélioration des connaissances</vt:lpstr>
      <vt:lpstr>Amélioration des connaissances</vt:lpstr>
      <vt:lpstr>Amélioration des connaissances</vt:lpstr>
      <vt:lpstr>Présentation PowerPoint</vt:lpstr>
      <vt:lpstr>Présentation PowerPoint</vt:lpstr>
      <vt:lpstr>Amélioration des connaissances</vt:lpstr>
      <vt:lpstr>Présentation PowerPoint</vt:lpstr>
      <vt:lpstr>Présentation PowerPoint</vt:lpstr>
      <vt:lpstr>Amélioration des connaissances</vt:lpstr>
      <vt:lpstr>Présentation PowerPoint</vt:lpstr>
      <vt:lpstr>Présentation PowerPoint</vt:lpstr>
      <vt:lpstr>Présentation PowerPoint</vt:lpstr>
      <vt:lpstr>Présentation PowerPoint</vt:lpstr>
      <vt:lpstr>Présentation PowerPoint</vt:lpstr>
      <vt:lpstr>Présentation PowerPoint</vt:lpstr>
      <vt:lpstr>De la nécessité d'un observatoire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Acquisition de connaissances sur la Cordulie à corps fin (Oxygastra curtisii Dale, 1834) en milieux stagnants</vt:lpstr>
      <vt:lpstr>CONTEXTE</vt:lpstr>
      <vt:lpstr>Présentation PowerPoint</vt:lpstr>
      <vt:lpstr>Présentation PowerPoint</vt:lpstr>
      <vt:lpstr>8 siteS expertises (recherches d’imagos et d’exuvies)</vt:lpstr>
      <vt:lpstr>METHODOLOGIE et OBJECTIFS</vt:lpstr>
      <vt:lpstr>LES RESULTATS</vt:lpstr>
      <vt:lpstr>LES RESULTATS (suite) </vt:lpstr>
      <vt:lpstr>LES RESULTATS (suite) </vt:lpstr>
      <vt:lpstr>LES RESULTATS (suite) </vt:lpstr>
      <vt:lpstr>LES RESULTATS (suite) </vt:lpstr>
      <vt:lpstr>LES RESULTATS (suite) </vt:lpstr>
      <vt:lpstr>LES RESULTATS (suite et fin)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Etat d’avancement du PNA en faveur des Maculinea</dc:title>
  <dc:creator>Raphaëlle ITRAC-BRUNEAU</dc:creator>
  <cp:lastModifiedBy>franck</cp:lastModifiedBy>
  <cp:revision>861</cp:revision>
  <cp:lastPrinted>2014-02-24T18:02:52Z</cp:lastPrinted>
  <dcterms:created xsi:type="dcterms:W3CDTF">2012-08-30T09:21:12Z</dcterms:created>
  <dcterms:modified xsi:type="dcterms:W3CDTF">2014-05-26T09:30:07Z</dcterms:modified>
</cp:coreProperties>
</file>