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B5D2-DC99-4A5D-B3BA-7996E2A900CD}" type="datetimeFigureOut">
              <a:rPr lang="fr-FR" smtClean="0"/>
              <a:pPr/>
              <a:t>21/05/2014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0DDF-3879-4E37-AF9D-1EFD382EAD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B5D2-DC99-4A5D-B3BA-7996E2A900CD}" type="datetimeFigureOut">
              <a:rPr lang="fr-FR" smtClean="0"/>
              <a:pPr/>
              <a:t>21/05/2014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0DDF-3879-4E37-AF9D-1EFD382EAD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B5D2-DC99-4A5D-B3BA-7996E2A900CD}" type="datetimeFigureOut">
              <a:rPr lang="fr-FR" smtClean="0"/>
              <a:pPr/>
              <a:t>21/05/2014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0DDF-3879-4E37-AF9D-1EFD382EAD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B5D2-DC99-4A5D-B3BA-7996E2A900CD}" type="datetimeFigureOut">
              <a:rPr lang="fr-FR" smtClean="0"/>
              <a:pPr/>
              <a:t>21/05/2014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0DDF-3879-4E37-AF9D-1EFD382EAD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B5D2-DC99-4A5D-B3BA-7996E2A900CD}" type="datetimeFigureOut">
              <a:rPr lang="fr-FR" smtClean="0"/>
              <a:pPr/>
              <a:t>21/05/2014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0DDF-3879-4E37-AF9D-1EFD382EAD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B5D2-DC99-4A5D-B3BA-7996E2A900CD}" type="datetimeFigureOut">
              <a:rPr lang="fr-FR" smtClean="0"/>
              <a:pPr/>
              <a:t>21/05/2014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0DDF-3879-4E37-AF9D-1EFD382EAD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B5D2-DC99-4A5D-B3BA-7996E2A900CD}" type="datetimeFigureOut">
              <a:rPr lang="fr-FR" smtClean="0"/>
              <a:pPr/>
              <a:t>21/05/2014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0DDF-3879-4E37-AF9D-1EFD382EAD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B5D2-DC99-4A5D-B3BA-7996E2A900CD}" type="datetimeFigureOut">
              <a:rPr lang="fr-FR" smtClean="0"/>
              <a:pPr/>
              <a:t>21/05/2014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0DDF-3879-4E37-AF9D-1EFD382EAD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B5D2-DC99-4A5D-B3BA-7996E2A900CD}" type="datetimeFigureOut">
              <a:rPr lang="fr-FR" smtClean="0"/>
              <a:pPr/>
              <a:t>21/05/2014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0DDF-3879-4E37-AF9D-1EFD382EAD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B5D2-DC99-4A5D-B3BA-7996E2A900CD}" type="datetimeFigureOut">
              <a:rPr lang="fr-FR" smtClean="0"/>
              <a:pPr/>
              <a:t>21/05/2014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0DDF-3879-4E37-AF9D-1EFD382EAD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AB5D2-DC99-4A5D-B3BA-7996E2A900CD}" type="datetimeFigureOut">
              <a:rPr lang="fr-FR" smtClean="0"/>
              <a:pPr/>
              <a:t>21/05/2014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0DDF-3879-4E37-AF9D-1EFD382EAD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AB5D2-DC99-4A5D-B3BA-7996E2A900CD}" type="datetimeFigureOut">
              <a:rPr lang="fr-FR" smtClean="0"/>
              <a:pPr/>
              <a:t>21/05/2014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30DDF-3879-4E37-AF9D-1EFD382EAD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2376263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Recherche de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z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ygoptères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patrimoniaux sur le bassin versant de l’Orne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saosnoise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(72) et propositions de gestion.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pic>
        <p:nvPicPr>
          <p:cNvPr id="4" name="Image 3" descr="LPO_Agirpourlabio_Sarth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4813" y="404666"/>
            <a:ext cx="2609450" cy="1152126"/>
          </a:xfrm>
          <a:prstGeom prst="rect">
            <a:avLst/>
          </a:prstGeom>
        </p:spPr>
      </p:pic>
      <p:pic>
        <p:nvPicPr>
          <p:cNvPr id="8" name="Image 7" descr="LPO_Agirpourlabio_Sarth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797152"/>
            <a:ext cx="814052" cy="1080120"/>
          </a:xfrm>
          <a:prstGeom prst="rect">
            <a:avLst/>
          </a:prstGeom>
        </p:spPr>
      </p:pic>
      <p:pic>
        <p:nvPicPr>
          <p:cNvPr id="9" name="Image 8" descr="LPO_Agirpourlabio_Sarth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5085184"/>
            <a:ext cx="2496944" cy="648072"/>
          </a:xfrm>
          <a:prstGeom prst="rect">
            <a:avLst/>
          </a:prstGeom>
        </p:spPr>
      </p:pic>
      <p:pic>
        <p:nvPicPr>
          <p:cNvPr id="10" name="Image 9" descr="LPO_Agirpourlabio_Sarth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4941168"/>
            <a:ext cx="1490204" cy="893868"/>
          </a:xfrm>
          <a:prstGeom prst="rect">
            <a:avLst/>
          </a:prstGeom>
        </p:spPr>
      </p:pic>
      <p:pic>
        <p:nvPicPr>
          <p:cNvPr id="11" name="Image 10" descr="logo_bos__057961200_1405_160120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4699" y="4941168"/>
            <a:ext cx="1004540" cy="982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029700" cy="579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A venir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Deux réunions de concertation prévues avec le Syndicat de Bassin versant à l’issu de l’étude (transmission résultats + préconisations de gestion) : LPO72 &amp; GRETIA PDL;</a:t>
            </a:r>
          </a:p>
          <a:p>
            <a:pPr>
              <a:buNone/>
            </a:pPr>
            <a:endParaRPr lang="fr-FR" sz="2400" dirty="0" smtClean="0"/>
          </a:p>
          <a:p>
            <a:r>
              <a:rPr lang="fr-FR" sz="2400" dirty="0" smtClean="0"/>
              <a:t>Présence au COPIL du futur programme de restauration et d’entretien de l’Orne </a:t>
            </a:r>
            <a:r>
              <a:rPr lang="fr-FR" sz="2400" dirty="0" err="1" smtClean="0"/>
              <a:t>Saosnoise</a:t>
            </a:r>
            <a:r>
              <a:rPr lang="fr-FR" sz="2400" dirty="0" smtClean="0"/>
              <a:t>;</a:t>
            </a:r>
          </a:p>
          <a:p>
            <a:endParaRPr lang="fr-FR" sz="2400" dirty="0"/>
          </a:p>
          <a:p>
            <a:r>
              <a:rPr lang="fr-FR" sz="2400" dirty="0" smtClean="0"/>
              <a:t>Potentiel appui en 2015 sur la mise en œuvre de mesures de conservation et de gestion concrètes en lien avec le syndicat gestionnaire.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fr-F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Objectifs</a:t>
            </a:r>
            <a:endParaRPr lang="fr-F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Déterminer la répartition de 3 espèces de </a:t>
            </a:r>
            <a:r>
              <a:rPr lang="fr-FR" dirty="0" err="1" smtClean="0"/>
              <a:t>zygoptères</a:t>
            </a:r>
            <a:r>
              <a:rPr lang="fr-FR" dirty="0" smtClean="0"/>
              <a:t> :</a:t>
            </a:r>
          </a:p>
          <a:p>
            <a:pPr lvl="1"/>
            <a:r>
              <a:rPr lang="fr-FR" i="1" dirty="0" err="1" smtClean="0"/>
              <a:t>Coenagrion</a:t>
            </a:r>
            <a:r>
              <a:rPr lang="fr-FR" i="1" dirty="0" smtClean="0"/>
              <a:t> mercuriale </a:t>
            </a:r>
            <a:r>
              <a:rPr lang="fr-FR" dirty="0" smtClean="0"/>
              <a:t>(Agrion de Mercure)</a:t>
            </a:r>
          </a:p>
          <a:p>
            <a:pPr lvl="1"/>
            <a:r>
              <a:rPr lang="fr-FR" i="1" dirty="0" err="1" smtClean="0"/>
              <a:t>Coenagrion</a:t>
            </a:r>
            <a:r>
              <a:rPr lang="fr-FR" i="1" dirty="0" smtClean="0"/>
              <a:t> </a:t>
            </a:r>
            <a:r>
              <a:rPr lang="fr-FR" i="1" dirty="0" err="1" smtClean="0"/>
              <a:t>pulchellum</a:t>
            </a:r>
            <a:r>
              <a:rPr lang="fr-FR" i="1" dirty="0" smtClean="0"/>
              <a:t> </a:t>
            </a:r>
            <a:r>
              <a:rPr lang="fr-FR" dirty="0" smtClean="0"/>
              <a:t>(Agrion exclamatif)</a:t>
            </a:r>
          </a:p>
          <a:p>
            <a:pPr lvl="1"/>
            <a:r>
              <a:rPr lang="fr-FR" i="1" dirty="0" smtClean="0"/>
              <a:t>Lestes </a:t>
            </a:r>
            <a:r>
              <a:rPr lang="fr-FR" i="1" dirty="0" err="1" smtClean="0"/>
              <a:t>dryas</a:t>
            </a:r>
            <a:r>
              <a:rPr lang="fr-FR" i="1" dirty="0" smtClean="0"/>
              <a:t> </a:t>
            </a:r>
            <a:r>
              <a:rPr lang="fr-FR" dirty="0" smtClean="0"/>
              <a:t>(Leste dryade)</a:t>
            </a:r>
            <a:endParaRPr lang="fr-FR" i="1" dirty="0"/>
          </a:p>
          <a:p>
            <a:pPr lvl="1">
              <a:buNone/>
            </a:pPr>
            <a:endParaRPr lang="fr-FR" i="1" dirty="0" smtClean="0"/>
          </a:p>
          <a:p>
            <a:pPr marL="358775" lvl="1" indent="-358775">
              <a:buFont typeface="Arial" pitchFamily="34" charset="0"/>
              <a:buChar char="•"/>
            </a:pPr>
            <a:r>
              <a:rPr lang="fr-FR" sz="3200" dirty="0" smtClean="0"/>
              <a:t>Proposer des mesures de gestion en faveur de ces espèces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rte bassin versant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997" r="6122"/>
          <a:stretch>
            <a:fillRect/>
          </a:stretch>
        </p:blipFill>
        <p:spPr>
          <a:xfrm>
            <a:off x="1403648" y="188640"/>
            <a:ext cx="7128792" cy="6310848"/>
          </a:xfrm>
        </p:spPr>
      </p:pic>
      <p:sp>
        <p:nvSpPr>
          <p:cNvPr id="5" name="ZoneTexte 4"/>
          <p:cNvSpPr txBox="1"/>
          <p:nvPr/>
        </p:nvSpPr>
        <p:spPr>
          <a:xfrm>
            <a:off x="179512" y="332656"/>
            <a:ext cx="27363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b="1" dirty="0" smtClean="0"/>
              <a:t>Superficie de bassin versant : 510 km² (dont 410 en Sarthe)</a:t>
            </a:r>
          </a:p>
          <a:p>
            <a:endParaRPr lang="fr-FR" b="1" dirty="0" smtClean="0"/>
          </a:p>
          <a:p>
            <a:pPr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Linéaire total de cours d’eau : 301 km</a:t>
            </a:r>
          </a:p>
          <a:p>
            <a:pPr>
              <a:buFont typeface="Arial" pitchFamily="34" charset="0"/>
              <a:buChar char="•"/>
            </a:pPr>
            <a:endParaRPr lang="fr-FR" b="1" dirty="0"/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SAGE : inventaire des zones humides en cours sur le bassin de la Sarthe amont</a:t>
            </a:r>
          </a:p>
          <a:p>
            <a:pPr>
              <a:buFont typeface="Arial" pitchFamily="34" charset="0"/>
              <a:buChar char="•"/>
            </a:pPr>
            <a:endParaRPr lang="fr-FR" b="1" dirty="0"/>
          </a:p>
          <a:p>
            <a:pPr>
              <a:buFont typeface="Arial" pitchFamily="34" charset="0"/>
              <a:buChar char="•"/>
            </a:pPr>
            <a:r>
              <a:rPr lang="fr-FR" b="1" dirty="0" smtClean="0"/>
              <a:t> Contrat territorial (CTMA achevé en 2012)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fr-FR" sz="3200" i="1" dirty="0" smtClean="0">
                <a:latin typeface="Baskerville Old Face" pitchFamily="18" charset="0"/>
              </a:rPr>
              <a:t>Lestes </a:t>
            </a:r>
            <a:r>
              <a:rPr lang="fr-FR" sz="3200" i="1" dirty="0" err="1" smtClean="0">
                <a:latin typeface="Baskerville Old Face" pitchFamily="18" charset="0"/>
              </a:rPr>
              <a:t>dryas</a:t>
            </a:r>
            <a:r>
              <a:rPr lang="fr-FR" sz="3200" dirty="0" smtClean="0">
                <a:latin typeface="Baskerville Old Face" pitchFamily="18" charset="0"/>
              </a:rPr>
              <a:t> (Leste dryade)</a:t>
            </a:r>
            <a:endParaRPr lang="fr-FR" sz="3200" i="1" dirty="0">
              <a:latin typeface="Baskerville Old Face" pitchFamily="18" charset="0"/>
            </a:endParaRPr>
          </a:p>
        </p:txBody>
      </p:sp>
      <p:pic>
        <p:nvPicPr>
          <p:cNvPr id="4" name="Image 3" descr="Lestes dryas - JF Darr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412776"/>
            <a:ext cx="316835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827584" y="479715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Lestes </a:t>
            </a:r>
            <a:r>
              <a:rPr lang="fr-FR" sz="1400" i="1" dirty="0" err="1" smtClean="0"/>
              <a:t>dryas</a:t>
            </a:r>
            <a:r>
              <a:rPr lang="fr-FR" sz="1400" i="1" dirty="0" smtClean="0"/>
              <a:t> </a:t>
            </a:r>
            <a:r>
              <a:rPr lang="fr-FR" sz="1400" dirty="0" smtClean="0"/>
              <a:t>– Jean-François Darras (LPO72)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4427984" y="1052736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 5 stations actuellement connues en Sarthe (dont une ayant été perturbée à proximité du Mans)</a:t>
            </a:r>
            <a:endParaRPr lang="fr-FR" dirty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Classée NT sur la précédente LR Fr</a:t>
            </a:r>
            <a:endParaRPr lang="fr-FR" dirty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Espèce déterminante ZNIEFF en PDL, SCAP, TVB</a:t>
            </a:r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2945904"/>
            <a:ext cx="3363416" cy="3363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ZoneTexte 8"/>
          <p:cNvSpPr txBox="1"/>
          <p:nvPr/>
        </p:nvSpPr>
        <p:spPr>
          <a:xfrm>
            <a:off x="1763688" y="5877272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 smtClean="0"/>
              <a:t>Lestes </a:t>
            </a:r>
            <a:r>
              <a:rPr lang="fr-FR" sz="1400" i="1" dirty="0" err="1" smtClean="0"/>
              <a:t>dryas</a:t>
            </a:r>
            <a:r>
              <a:rPr lang="fr-FR" sz="1400" i="1" dirty="0" smtClean="0"/>
              <a:t> </a:t>
            </a:r>
            <a:r>
              <a:rPr lang="fr-FR" sz="1400" dirty="0" smtClean="0"/>
              <a:t>en PDL (GRETIA, 2012)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924944"/>
            <a:ext cx="3405336" cy="3405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fr-FR" sz="3200" i="1" dirty="0" err="1" smtClean="0">
                <a:latin typeface="Baskerville Old Face" pitchFamily="18" charset="0"/>
              </a:rPr>
              <a:t>Coenagrion</a:t>
            </a:r>
            <a:r>
              <a:rPr lang="fr-FR" sz="3200" i="1" dirty="0" smtClean="0">
                <a:latin typeface="Baskerville Old Face" pitchFamily="18" charset="0"/>
              </a:rPr>
              <a:t> mercuriale </a:t>
            </a:r>
            <a:r>
              <a:rPr lang="fr-FR" sz="3200" dirty="0" smtClean="0">
                <a:latin typeface="Baskerville Old Face" pitchFamily="18" charset="0"/>
              </a:rPr>
              <a:t>(Agrion de Mercure)</a:t>
            </a:r>
            <a:endParaRPr lang="fr-FR" sz="3200" i="1" dirty="0">
              <a:latin typeface="Baskerville Old Face" pitchFamily="18" charset="0"/>
            </a:endParaRPr>
          </a:p>
        </p:txBody>
      </p:sp>
      <p:pic>
        <p:nvPicPr>
          <p:cNvPr id="6" name="Image 5" descr="Lestes dryas - JF Darr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412776"/>
            <a:ext cx="316835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827584" y="479715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Coenagrion</a:t>
            </a:r>
            <a:r>
              <a:rPr lang="fr-FR" sz="1400" i="1" dirty="0" smtClean="0"/>
              <a:t> mercuriale </a:t>
            </a:r>
            <a:r>
              <a:rPr lang="fr-FR" sz="1400" dirty="0" smtClean="0"/>
              <a:t>– Jean-François Darras (LPO72)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4427984" y="1052736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 Large sous-prospection dans le Nord et Est de la Sarthe</a:t>
            </a:r>
            <a:endParaRPr lang="fr-FR" dirty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 Classée NT sur la précédente LR Fr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 Espèce déterminante ZNIEFF en PDL, SCAP, TVB</a:t>
            </a:r>
          </a:p>
          <a:p>
            <a:pPr>
              <a:buFont typeface="Arial" pitchFamily="34" charset="0"/>
              <a:buChar char="•"/>
            </a:pP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763688" y="587727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 err="1" smtClean="0"/>
              <a:t>Coenagrion</a:t>
            </a:r>
            <a:r>
              <a:rPr lang="fr-FR" sz="1400" i="1" dirty="0" smtClean="0"/>
              <a:t> mercuriale </a:t>
            </a:r>
            <a:r>
              <a:rPr lang="fr-FR" sz="1400" dirty="0" smtClean="0"/>
              <a:t>en PDL (GRETIA, 2012)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873896"/>
            <a:ext cx="3507432" cy="3507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fr-FR" sz="3200" i="1" dirty="0" err="1" smtClean="0">
                <a:latin typeface="Baskerville Old Face" pitchFamily="18" charset="0"/>
              </a:rPr>
              <a:t>Coenagrion</a:t>
            </a:r>
            <a:r>
              <a:rPr lang="fr-FR" sz="3200" i="1" dirty="0" smtClean="0">
                <a:latin typeface="Baskerville Old Face" pitchFamily="18" charset="0"/>
              </a:rPr>
              <a:t> </a:t>
            </a:r>
            <a:r>
              <a:rPr lang="fr-FR" sz="3200" i="1" dirty="0" err="1" smtClean="0">
                <a:latin typeface="Baskerville Old Face" pitchFamily="18" charset="0"/>
              </a:rPr>
              <a:t>pulchellum</a:t>
            </a:r>
            <a:r>
              <a:rPr lang="fr-FR" sz="3200" i="1" dirty="0" smtClean="0">
                <a:latin typeface="Baskerville Old Face" pitchFamily="18" charset="0"/>
              </a:rPr>
              <a:t>  </a:t>
            </a:r>
            <a:r>
              <a:rPr lang="fr-FR" sz="3200" dirty="0" smtClean="0">
                <a:latin typeface="Baskerville Old Face" pitchFamily="18" charset="0"/>
              </a:rPr>
              <a:t>(Agrion exclamatif)</a:t>
            </a:r>
            <a:endParaRPr lang="fr-FR" sz="3200" i="1" dirty="0">
              <a:latin typeface="Baskerville Old Face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27584" y="479715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Coenagrion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pulchellum</a:t>
            </a:r>
            <a:r>
              <a:rPr lang="fr-FR" sz="1400" i="1" dirty="0" smtClean="0"/>
              <a:t> </a:t>
            </a:r>
            <a:r>
              <a:rPr lang="fr-FR" sz="1400" dirty="0" smtClean="0"/>
              <a:t>– François-Marie Bouton (LPO72)</a:t>
            </a:r>
            <a:endParaRPr lang="fr-FR" sz="1400" dirty="0"/>
          </a:p>
        </p:txBody>
      </p:sp>
      <p:pic>
        <p:nvPicPr>
          <p:cNvPr id="7" name="Image 6" descr="Lestes dryas - JF Darr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595" y="1412776"/>
            <a:ext cx="293231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4427984" y="1052736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 Défaut de connaissance dans le département</a:t>
            </a:r>
            <a:endParaRPr lang="fr-FR" dirty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 Classée NT sur la précédente LR Fr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 Espèce déterminante ZNIEFF en PDL</a:t>
            </a:r>
          </a:p>
          <a:p>
            <a:pPr>
              <a:buFont typeface="Arial" pitchFamily="34" charset="0"/>
              <a:buChar char="•"/>
            </a:pP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763688" y="587727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 err="1" smtClean="0"/>
              <a:t>Coenagrion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pulchellum</a:t>
            </a:r>
            <a:r>
              <a:rPr lang="fr-FR" sz="1400" i="1" dirty="0" smtClean="0"/>
              <a:t> </a:t>
            </a:r>
            <a:r>
              <a:rPr lang="fr-FR" sz="1400" dirty="0" smtClean="0"/>
              <a:t>en PDL (GRETIA, 2012)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Méthodologie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Références bibliographiques :</a:t>
            </a:r>
          </a:p>
          <a:p>
            <a:pPr>
              <a:buNone/>
            </a:pPr>
            <a:r>
              <a:rPr lang="fr-FR" sz="1400" dirty="0"/>
              <a:t>HOUARD X., 2007. – Inventaire et diagnostic Habitat de </a:t>
            </a:r>
            <a:r>
              <a:rPr lang="fr-FR" sz="1400" i="1" dirty="0" err="1"/>
              <a:t>Coenagrion</a:t>
            </a:r>
            <a:r>
              <a:rPr lang="fr-FR" sz="1400" i="1" dirty="0"/>
              <a:t> mercuriale - Site </a:t>
            </a:r>
            <a:r>
              <a:rPr lang="fr-FR" sz="1400" i="1" dirty="0" err="1"/>
              <a:t>Natura</a:t>
            </a:r>
            <a:r>
              <a:rPr lang="fr-FR" sz="1400" i="1" dirty="0"/>
              <a:t> 2000 "</a:t>
            </a:r>
            <a:r>
              <a:rPr lang="fr-FR" sz="1400" i="1" dirty="0" smtClean="0"/>
              <a:t>Risle, </a:t>
            </a:r>
            <a:r>
              <a:rPr lang="fr-FR" sz="1400" dirty="0" err="1" smtClean="0"/>
              <a:t>Guiel</a:t>
            </a:r>
            <a:r>
              <a:rPr lang="fr-FR" sz="1400" dirty="0"/>
              <a:t>, Charentonne" (27) - Conservatoire des Sites Naturels de Haute Normandie &amp; Direction </a:t>
            </a:r>
            <a:r>
              <a:rPr lang="fr-FR" sz="1400" dirty="0" smtClean="0"/>
              <a:t>Régionale de </a:t>
            </a:r>
            <a:r>
              <a:rPr lang="fr-FR" sz="1400" dirty="0"/>
              <a:t>l’Écologie et du Développement Durable. 36 p</a:t>
            </a:r>
            <a:r>
              <a:rPr lang="fr-FR" sz="1400" dirty="0" smtClean="0"/>
              <a:t>.</a:t>
            </a:r>
          </a:p>
          <a:p>
            <a:pPr>
              <a:buNone/>
            </a:pPr>
            <a:endParaRPr lang="fr-FR" sz="1400" dirty="0"/>
          </a:p>
          <a:p>
            <a:pPr>
              <a:buNone/>
            </a:pPr>
            <a:r>
              <a:rPr lang="fr-FR" sz="1400" dirty="0" smtClean="0"/>
              <a:t>BOUJU, 2012 – Inventaire des populations d’Agrion de Mercure sur le bassin de l’Oudon - bassin de l’Oudon Nord  (53)- Année 2011.</a:t>
            </a:r>
            <a:r>
              <a:rPr lang="fr-FR" sz="1400" dirty="0"/>
              <a:t> </a:t>
            </a:r>
            <a:r>
              <a:rPr lang="fr-FR" sz="1400" dirty="0" smtClean="0"/>
              <a:t>Mayenne Nature Environnement, Syndicat de Bassin de l’Oudon, Conseil Régionale des Pays de la Loire &amp; Conseil Général de la Mayenne. </a:t>
            </a:r>
            <a:r>
              <a:rPr lang="fr-FR" sz="1400" smtClean="0"/>
              <a:t>27p.</a:t>
            </a:r>
            <a:endParaRPr lang="fr-FR" sz="1400" dirty="0" smtClean="0"/>
          </a:p>
          <a:p>
            <a:pPr>
              <a:buNone/>
            </a:pPr>
            <a:endParaRPr lang="fr-FR" sz="1400" dirty="0" smtClean="0"/>
          </a:p>
          <a:p>
            <a:pPr>
              <a:buNone/>
            </a:pPr>
            <a:endParaRPr lang="fr-FR" sz="1400" dirty="0"/>
          </a:p>
        </p:txBody>
      </p:sp>
      <p:sp>
        <p:nvSpPr>
          <p:cNvPr id="4" name="Flèche droite 3"/>
          <p:cNvSpPr/>
          <p:nvPr/>
        </p:nvSpPr>
        <p:spPr>
          <a:xfrm>
            <a:off x="899592" y="429309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123728" y="3861048"/>
            <a:ext cx="6192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Placements points de prospection </a:t>
            </a:r>
            <a:r>
              <a:rPr lang="fr-FR" b="1" i="1" dirty="0" smtClean="0"/>
              <a:t>C. mercuriale (</a:t>
            </a:r>
            <a:r>
              <a:rPr lang="fr-FR" b="1" dirty="0" smtClean="0"/>
              <a:t>n=25) par </a:t>
            </a:r>
            <a:r>
              <a:rPr lang="fr-FR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 Analyse </a:t>
            </a:r>
            <a:r>
              <a:rPr lang="fr-FR" dirty="0" err="1" smtClean="0"/>
              <a:t>orthophotos</a:t>
            </a: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 Sélection cours d’eau de catégorie 6</a:t>
            </a:r>
          </a:p>
          <a:p>
            <a:pPr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 Croisement </a:t>
            </a:r>
            <a:r>
              <a:rPr lang="fr-FR" dirty="0" smtClean="0"/>
              <a:t>des informations </a:t>
            </a:r>
            <a:r>
              <a:rPr lang="fr-FR" dirty="0" smtClean="0"/>
              <a:t>avec Syndicat BV Orne-</a:t>
            </a:r>
            <a:r>
              <a:rPr lang="fr-FR" dirty="0" err="1" smtClean="0"/>
              <a:t>saosnoise</a:t>
            </a:r>
            <a:r>
              <a:rPr lang="fr-FR" dirty="0" smtClean="0"/>
              <a:t> (stations </a:t>
            </a:r>
            <a:r>
              <a:rPr lang="fr-FR" dirty="0" smtClean="0"/>
              <a:t>déjà connues</a:t>
            </a:r>
            <a:r>
              <a:rPr lang="fr-FR" dirty="0" smtClean="0"/>
              <a:t>, </a:t>
            </a:r>
            <a:r>
              <a:rPr lang="fr-FR" dirty="0" smtClean="0"/>
              <a:t>contacts propriétaires </a:t>
            </a:r>
            <a:r>
              <a:rPr lang="fr-FR" dirty="0" smtClean="0"/>
              <a:t>&amp; </a:t>
            </a:r>
            <a:r>
              <a:rPr lang="fr-FR" dirty="0" smtClean="0"/>
              <a:t>autorisation </a:t>
            </a:r>
            <a:r>
              <a:rPr lang="fr-FR" dirty="0" smtClean="0"/>
              <a:t>d’accès</a:t>
            </a:r>
            <a:r>
              <a:rPr lang="fr-FR" dirty="0" smtClean="0"/>
              <a:t>…)</a:t>
            </a:r>
          </a:p>
          <a:p>
            <a:endParaRPr lang="fr-FR" dirty="0"/>
          </a:p>
          <a:p>
            <a:r>
              <a:rPr lang="fr-FR" b="1" dirty="0" smtClean="0"/>
              <a:t>Un passage par station + un deuxième en juillet / aout pour contrôle sur </a:t>
            </a:r>
            <a:r>
              <a:rPr lang="fr-FR" b="1" dirty="0" smtClean="0"/>
              <a:t>points potentiellement favorables</a:t>
            </a:r>
            <a:endParaRPr lang="fr-F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rte bassin versant 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 descr="PAM-M0226200-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64110"/>
            <a:ext cx="9144000" cy="5929780"/>
          </a:xfrm>
          <a:prstGeom prst="rect">
            <a:avLst/>
          </a:prstGeom>
        </p:spPr>
      </p:pic>
      <p:pic>
        <p:nvPicPr>
          <p:cNvPr id="7" name="Image 6" descr="Point 4 le 16 mai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864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èche droite 3"/>
          <p:cNvSpPr/>
          <p:nvPr/>
        </p:nvSpPr>
        <p:spPr>
          <a:xfrm>
            <a:off x="971600" y="11967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123728" y="692696"/>
            <a:ext cx="6192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Prospections </a:t>
            </a:r>
            <a:r>
              <a:rPr lang="fr-FR" b="1" i="1" dirty="0" err="1" smtClean="0"/>
              <a:t>L.dryas</a:t>
            </a:r>
            <a:r>
              <a:rPr lang="fr-FR" b="1" dirty="0" smtClean="0"/>
              <a:t> &amp; </a:t>
            </a:r>
            <a:r>
              <a:rPr lang="fr-FR" b="1" i="1" dirty="0" smtClean="0"/>
              <a:t>C. </a:t>
            </a:r>
            <a:r>
              <a:rPr lang="fr-FR" b="1" i="1" dirty="0" err="1" smtClean="0"/>
              <a:t>pulchellum</a:t>
            </a:r>
            <a:r>
              <a:rPr lang="fr-FR" b="1" dirty="0" smtClean="0"/>
              <a:t> par </a:t>
            </a:r>
            <a:r>
              <a:rPr lang="fr-FR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 Analyse </a:t>
            </a:r>
            <a:r>
              <a:rPr lang="fr-FR" dirty="0" err="1" smtClean="0"/>
              <a:t>orthophotos</a:t>
            </a:r>
            <a:r>
              <a:rPr lang="fr-FR" dirty="0" smtClean="0"/>
              <a:t> et SIG (mares principalement)</a:t>
            </a:r>
          </a:p>
          <a:p>
            <a:pPr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 Prospections des cours d’eau et mares proches identifiées comme potentiellement favorables</a:t>
            </a:r>
          </a:p>
          <a:p>
            <a:r>
              <a:rPr lang="fr-FR" dirty="0"/>
              <a:t> </a:t>
            </a:r>
            <a:r>
              <a:rPr lang="fr-FR" dirty="0" smtClean="0"/>
              <a:t> </a:t>
            </a:r>
          </a:p>
        </p:txBody>
      </p:sp>
      <p:pic>
        <p:nvPicPr>
          <p:cNvPr id="7" name="Image 6" descr="Point 1 le 16 mai Si Cosmes en Vairais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060848"/>
            <a:ext cx="5904656" cy="4428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 descr="Point 4 le 16 ma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2060848"/>
            <a:ext cx="5904656" cy="4428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523</Words>
  <Application>Microsoft Office PowerPoint</Application>
  <PresentationFormat>Affichage à l'écran (4:3)</PresentationFormat>
  <Paragraphs>54</Paragraphs>
  <Slides>11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Thème Office</vt:lpstr>
      <vt:lpstr>Recherche de zygoptères patrimoniaux sur le bassin versant de l’Orne saosnoise (72) et propositions de gestion.</vt:lpstr>
      <vt:lpstr>Objectifs</vt:lpstr>
      <vt:lpstr>Diapositive 3</vt:lpstr>
      <vt:lpstr>Lestes dryas (Leste dryade)</vt:lpstr>
      <vt:lpstr>Coenagrion mercuriale (Agrion de Mercure)</vt:lpstr>
      <vt:lpstr>Coenagrion pulchellum  (Agrion exclamatif)</vt:lpstr>
      <vt:lpstr>Méthodologie</vt:lpstr>
      <vt:lpstr>Diapositive 8</vt:lpstr>
      <vt:lpstr>Diapositive 9</vt:lpstr>
      <vt:lpstr>Diapositive 10</vt:lpstr>
      <vt:lpstr>A venir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LPO Sarthe</dc:creator>
  <cp:lastModifiedBy>LPO Sarthe</cp:lastModifiedBy>
  <cp:revision>35</cp:revision>
  <dcterms:created xsi:type="dcterms:W3CDTF">2014-05-21T09:30:26Z</dcterms:created>
  <dcterms:modified xsi:type="dcterms:W3CDTF">2014-05-21T14:50:14Z</dcterms:modified>
</cp:coreProperties>
</file>